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3.xml" ContentType="application/vnd.openxmlformats-officedocument.drawingml.chartshapes+xml"/>
  <Override PartName="/ppt/notesSlides/notesSlide1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4.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45"/>
  </p:notesMasterIdLst>
  <p:handoutMasterIdLst>
    <p:handoutMasterId r:id="rId46"/>
  </p:handoutMasterIdLst>
  <p:sldIdLst>
    <p:sldId id="303" r:id="rId2"/>
    <p:sldId id="330" r:id="rId3"/>
    <p:sldId id="333" r:id="rId4"/>
    <p:sldId id="332" r:id="rId5"/>
    <p:sldId id="325" r:id="rId6"/>
    <p:sldId id="304" r:id="rId7"/>
    <p:sldId id="305" r:id="rId8"/>
    <p:sldId id="306" r:id="rId9"/>
    <p:sldId id="307" r:id="rId10"/>
    <p:sldId id="308" r:id="rId11"/>
    <p:sldId id="337" r:id="rId12"/>
    <p:sldId id="336" r:id="rId13"/>
    <p:sldId id="309" r:id="rId14"/>
    <p:sldId id="338" r:id="rId15"/>
    <p:sldId id="335" r:id="rId16"/>
    <p:sldId id="327" r:id="rId17"/>
    <p:sldId id="310" r:id="rId18"/>
    <p:sldId id="348" r:id="rId19"/>
    <p:sldId id="344" r:id="rId20"/>
    <p:sldId id="311" r:id="rId21"/>
    <p:sldId id="328" r:id="rId22"/>
    <p:sldId id="314" r:id="rId23"/>
    <p:sldId id="349" r:id="rId24"/>
    <p:sldId id="350" r:id="rId25"/>
    <p:sldId id="340" r:id="rId26"/>
    <p:sldId id="315" r:id="rId27"/>
    <p:sldId id="345" r:id="rId28"/>
    <p:sldId id="347" r:id="rId29"/>
    <p:sldId id="346" r:id="rId30"/>
    <p:sldId id="316" r:id="rId31"/>
    <p:sldId id="320" r:id="rId32"/>
    <p:sldId id="318" r:id="rId33"/>
    <p:sldId id="319" r:id="rId34"/>
    <p:sldId id="321" r:id="rId35"/>
    <p:sldId id="351" r:id="rId36"/>
    <p:sldId id="342" r:id="rId37"/>
    <p:sldId id="278" r:id="rId38"/>
    <p:sldId id="279" r:id="rId39"/>
    <p:sldId id="334" r:id="rId40"/>
    <p:sldId id="343" r:id="rId41"/>
    <p:sldId id="329" r:id="rId42"/>
    <p:sldId id="326" r:id="rId43"/>
    <p:sldId id="331" r:id="rId4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1478D"/>
    <a:srgbClr val="0153A5"/>
    <a:srgbClr val="934BC9"/>
    <a:srgbClr val="3D67B1"/>
    <a:srgbClr val="5075C0"/>
    <a:srgbClr val="6A87C8"/>
    <a:srgbClr val="849A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5238" autoAdjust="0"/>
  </p:normalViewPr>
  <p:slideViewPr>
    <p:cSldViewPr snapToGrid="0">
      <p:cViewPr>
        <p:scale>
          <a:sx n="78" d="100"/>
          <a:sy n="78" d="100"/>
        </p:scale>
        <p:origin x="27" y="162"/>
      </p:cViewPr>
      <p:guideLst/>
    </p:cSldViewPr>
  </p:slideViewPr>
  <p:notesTextViewPr>
    <p:cViewPr>
      <p:scale>
        <a:sx n="3" d="2"/>
        <a:sy n="3" d="2"/>
      </p:scale>
      <p:origin x="0" y="0"/>
    </p:cViewPr>
  </p:notesTextViewPr>
  <p:sorterViewPr>
    <p:cViewPr>
      <p:scale>
        <a:sx n="100" d="100"/>
        <a:sy n="100" d="100"/>
      </p:scale>
      <p:origin x="0" y="-14337"/>
    </p:cViewPr>
  </p:sorterViewPr>
  <p:notesViewPr>
    <p:cSldViewPr snapToGrid="0">
      <p:cViewPr varScale="1">
        <p:scale>
          <a:sx n="45" d="100"/>
          <a:sy n="45" d="100"/>
        </p:scale>
        <p:origin x="2760" y="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2000" b="1" i="0" u="none" strike="noStrike" kern="1200" spc="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r>
              <a:rPr lang="en-US" sz="2000" b="1">
                <a:solidFill>
                  <a:srgbClr val="0153A5"/>
                </a:solidFill>
              </a:rPr>
              <a:t>Conversions</a:t>
            </a:r>
          </a:p>
        </c:rich>
      </c:tx>
      <c:layout>
        <c:manualLayout>
          <c:xMode val="edge"/>
          <c:yMode val="edge"/>
          <c:x val="0.39945463935172254"/>
          <c:y val="0"/>
        </c:manualLayout>
      </c:layout>
      <c:overlay val="0"/>
      <c:spPr>
        <a:noFill/>
        <a:ln>
          <a:noFill/>
        </a:ln>
        <a:effectLst/>
      </c:spPr>
      <c:txPr>
        <a:bodyPr rot="0" spcFirstLastPara="1" vertOverflow="ellipsis" vert="horz" wrap="square" anchor="ctr" anchorCtr="1"/>
        <a:lstStyle/>
        <a:p>
          <a:pPr algn="ctr" rtl="0">
            <a:defRPr sz="2000" b="1" i="0" u="none" strike="noStrike" kern="1200" spc="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manualLayout>
          <c:layoutTarget val="inner"/>
          <c:xMode val="edge"/>
          <c:yMode val="edge"/>
          <c:x val="4.5972042414342121E-2"/>
          <c:y val="0.11752906650416152"/>
          <c:w val="0.80298962236976956"/>
          <c:h val="0.80451636009857219"/>
        </c:manualLayout>
      </c:layout>
      <c:scatterChart>
        <c:scatterStyle val="lineMarker"/>
        <c:varyColors val="0"/>
        <c:ser>
          <c:idx val="0"/>
          <c:order val="0"/>
          <c:tx>
            <c:strRef>
              <c:f>Sheet1!$B$1</c:f>
              <c:strCache>
                <c:ptCount val="1"/>
                <c:pt idx="0">
                  <c:v>Y-Values</c:v>
                </c:pt>
              </c:strCache>
            </c:strRef>
          </c:tx>
          <c:spPr>
            <a:ln w="25400" cap="rnd">
              <a:noFill/>
              <a:round/>
            </a:ln>
            <a:effectLst/>
          </c:spPr>
          <c:marker>
            <c:symbol val="circle"/>
            <c:size val="6"/>
            <c:spPr>
              <a:solidFill>
                <a:srgbClr val="0153A5"/>
              </a:solidFill>
              <a:ln w="9525">
                <a:noFill/>
              </a:ln>
              <a:effectLst/>
            </c:spPr>
          </c:marker>
          <c:trendline>
            <c:spPr>
              <a:ln w="19050" cap="rnd">
                <a:solidFill>
                  <a:schemeClr val="tx1">
                    <a:lumMod val="50000"/>
                    <a:lumOff val="50000"/>
                  </a:schemeClr>
                </a:solidFill>
                <a:prstDash val="dash"/>
              </a:ln>
              <a:effectLst/>
            </c:spPr>
            <c:trendlineType val="linear"/>
            <c:forward val="2"/>
            <c:dispRSqr val="0"/>
            <c:dispEq val="0"/>
          </c:trendline>
          <c:xVal>
            <c:numRef>
              <c:f>Sheet1!$A$2:$A$25</c:f>
              <c:numCache>
                <c:formatCode>General</c:formatCode>
                <c:ptCount val="24"/>
                <c:pt idx="0">
                  <c:v>400</c:v>
                </c:pt>
                <c:pt idx="1">
                  <c:v>500</c:v>
                </c:pt>
                <c:pt idx="2">
                  <c:v>600</c:v>
                </c:pt>
                <c:pt idx="3">
                  <c:v>600</c:v>
                </c:pt>
                <c:pt idx="4">
                  <c:v>650</c:v>
                </c:pt>
                <c:pt idx="5">
                  <c:v>800</c:v>
                </c:pt>
                <c:pt idx="6">
                  <c:v>1000</c:v>
                </c:pt>
                <c:pt idx="7">
                  <c:v>2500</c:v>
                </c:pt>
                <c:pt idx="8">
                  <c:v>2600</c:v>
                </c:pt>
                <c:pt idx="9">
                  <c:v>2800</c:v>
                </c:pt>
                <c:pt idx="10">
                  <c:v>2900</c:v>
                </c:pt>
                <c:pt idx="11">
                  <c:v>2900</c:v>
                </c:pt>
                <c:pt idx="12">
                  <c:v>3000</c:v>
                </c:pt>
                <c:pt idx="13">
                  <c:v>3200</c:v>
                </c:pt>
                <c:pt idx="14">
                  <c:v>3400</c:v>
                </c:pt>
                <c:pt idx="15">
                  <c:v>3600</c:v>
                </c:pt>
                <c:pt idx="16">
                  <c:v>3800</c:v>
                </c:pt>
                <c:pt idx="17">
                  <c:v>4500</c:v>
                </c:pt>
                <c:pt idx="18">
                  <c:v>4500</c:v>
                </c:pt>
                <c:pt idx="19">
                  <c:v>6500</c:v>
                </c:pt>
                <c:pt idx="20">
                  <c:v>7200</c:v>
                </c:pt>
                <c:pt idx="21">
                  <c:v>7800</c:v>
                </c:pt>
                <c:pt idx="22">
                  <c:v>11000</c:v>
                </c:pt>
                <c:pt idx="23">
                  <c:v>15500</c:v>
                </c:pt>
              </c:numCache>
            </c:numRef>
          </c:xVal>
          <c:yVal>
            <c:numRef>
              <c:f>Sheet1!$B$2:$B$25</c:f>
              <c:numCache>
                <c:formatCode>General</c:formatCode>
                <c:ptCount val="24"/>
                <c:pt idx="0">
                  <c:v>1</c:v>
                </c:pt>
                <c:pt idx="1">
                  <c:v>1</c:v>
                </c:pt>
                <c:pt idx="2">
                  <c:v>2</c:v>
                </c:pt>
                <c:pt idx="3">
                  <c:v>3</c:v>
                </c:pt>
                <c:pt idx="4">
                  <c:v>8</c:v>
                </c:pt>
                <c:pt idx="5">
                  <c:v>5</c:v>
                </c:pt>
                <c:pt idx="6">
                  <c:v>15</c:v>
                </c:pt>
                <c:pt idx="7">
                  <c:v>5</c:v>
                </c:pt>
                <c:pt idx="8">
                  <c:v>4</c:v>
                </c:pt>
                <c:pt idx="9">
                  <c:v>5</c:v>
                </c:pt>
                <c:pt idx="10">
                  <c:v>12</c:v>
                </c:pt>
                <c:pt idx="11">
                  <c:v>32</c:v>
                </c:pt>
                <c:pt idx="12">
                  <c:v>10</c:v>
                </c:pt>
                <c:pt idx="13">
                  <c:v>8</c:v>
                </c:pt>
                <c:pt idx="14">
                  <c:v>18</c:v>
                </c:pt>
                <c:pt idx="15">
                  <c:v>7</c:v>
                </c:pt>
                <c:pt idx="16">
                  <c:v>14</c:v>
                </c:pt>
                <c:pt idx="17">
                  <c:v>20</c:v>
                </c:pt>
                <c:pt idx="18">
                  <c:v>22</c:v>
                </c:pt>
                <c:pt idx="19">
                  <c:v>14</c:v>
                </c:pt>
                <c:pt idx="20">
                  <c:v>12</c:v>
                </c:pt>
                <c:pt idx="21">
                  <c:v>31</c:v>
                </c:pt>
                <c:pt idx="22">
                  <c:v>54</c:v>
                </c:pt>
                <c:pt idx="23">
                  <c:v>28</c:v>
                </c:pt>
              </c:numCache>
            </c:numRef>
          </c:yVal>
          <c:smooth val="0"/>
          <c:extLst>
            <c:ext xmlns:c16="http://schemas.microsoft.com/office/drawing/2014/chart" uri="{C3380CC4-5D6E-409C-BE32-E72D297353CC}">
              <c16:uniqueId val="{00000001-ADC4-4E8B-966F-8A0FCA4452C5}"/>
            </c:ext>
          </c:extLst>
        </c:ser>
        <c:dLbls>
          <c:showLegendKey val="0"/>
          <c:showVal val="0"/>
          <c:showCatName val="0"/>
          <c:showSerName val="0"/>
          <c:showPercent val="0"/>
          <c:showBubbleSize val="0"/>
        </c:dLbls>
        <c:axId val="326244992"/>
        <c:axId val="326243312"/>
      </c:scatterChart>
      <c:valAx>
        <c:axId val="326244992"/>
        <c:scaling>
          <c:orientation val="minMax"/>
          <c:max val="16000"/>
        </c:scaling>
        <c:delete val="0"/>
        <c:axPos val="b"/>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326243312"/>
        <c:crosses val="autoZero"/>
        <c:crossBetween val="midCat"/>
        <c:majorUnit val="4000"/>
      </c:valAx>
      <c:valAx>
        <c:axId val="326243312"/>
        <c:scaling>
          <c:orientation val="minMax"/>
          <c:max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326244992"/>
        <c:crosses val="autoZero"/>
        <c:crossBetween val="midCat"/>
      </c:valAx>
      <c:spPr>
        <a:noFill/>
        <a:ln>
          <a:noFill/>
        </a:ln>
        <a:effectLst/>
      </c:spPr>
    </c:plotArea>
    <c:plotVisOnly val="1"/>
    <c:dispBlanksAs val="gap"/>
    <c:showDLblsOverMax val="0"/>
  </c:chart>
  <c:spPr>
    <a:noFill/>
    <a:ln>
      <a:noFill/>
    </a:ln>
    <a:effectLst/>
  </c:spPr>
  <c:txPr>
    <a:bodyPr/>
    <a:lstStyle/>
    <a:p>
      <a:pPr>
        <a:defRPr>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r>
              <a:rPr lang="en-US" sz="2000" b="1" dirty="0">
                <a:solidFill>
                  <a:schemeClr val="tx1"/>
                </a:solidFill>
              </a:rPr>
              <a:t>Interpretation of “Fixed Effects” of keywords</a:t>
            </a:r>
          </a:p>
        </c:rich>
      </c:tx>
      <c:layout>
        <c:manualLayout>
          <c:xMode val="edge"/>
          <c:yMode val="edge"/>
          <c:x val="0.27037990513873666"/>
          <c:y val="2.3271905276382277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barChart>
        <c:barDir val="col"/>
        <c:grouping val="stacked"/>
        <c:varyColors val="0"/>
        <c:ser>
          <c:idx val="0"/>
          <c:order val="0"/>
          <c:tx>
            <c:strRef>
              <c:f>Sheet1!$B$1</c:f>
              <c:strCache>
                <c:ptCount val="1"/>
                <c:pt idx="0">
                  <c:v>Series 1</c:v>
                </c:pt>
              </c:strCache>
            </c:strRef>
          </c:tx>
          <c:spPr>
            <a:solidFill>
              <a:srgbClr val="0153A5"/>
            </a:solidFill>
            <a:ln>
              <a:noFill/>
            </a:ln>
            <a:effectLst/>
          </c:spPr>
          <c:invertIfNegative val="0"/>
          <c:dLbls>
            <c:dLbl>
              <c:idx val="0"/>
              <c:layout>
                <c:manualLayout>
                  <c:x val="0"/>
                  <c:y val="-0.23639576898712938"/>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AA7-44C8-AD8D-1DA1A7D3B6F3}"/>
                </c:ext>
              </c:extLst>
            </c:dLbl>
            <c:dLbl>
              <c:idx val="1"/>
              <c:layout>
                <c:manualLayout>
                  <c:x val="-2.8589997597989964E-3"/>
                  <c:y val="-0.2563942412671126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AA7-44C8-AD8D-1DA1A7D3B6F3}"/>
                </c:ext>
              </c:extLst>
            </c:dLbl>
            <c:dLbl>
              <c:idx val="2"/>
              <c:layout>
                <c:manualLayout>
                  <c:x val="-2.8589997597991013E-3"/>
                  <c:y val="-0.12152858418161641"/>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AA7-44C8-AD8D-1DA1A7D3B6F3}"/>
                </c:ext>
              </c:extLst>
            </c:dLbl>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f1</c:v>
                </c:pt>
                <c:pt idx="1">
                  <c:v>f2</c:v>
                </c:pt>
                <c:pt idx="2">
                  <c:v>f3</c:v>
                </c:pt>
              </c:strCache>
            </c:strRef>
          </c:cat>
          <c:val>
            <c:numRef>
              <c:f>Sheet1!$B$2:$B$4</c:f>
              <c:numCache>
                <c:formatCode>General</c:formatCode>
                <c:ptCount val="3"/>
                <c:pt idx="0">
                  <c:v>6.1449999999999996</c:v>
                </c:pt>
                <c:pt idx="1">
                  <c:v>7.61</c:v>
                </c:pt>
                <c:pt idx="2">
                  <c:v>-3.1640000000000001</c:v>
                </c:pt>
              </c:numCache>
            </c:numRef>
          </c:val>
          <c:extLst>
            <c:ext xmlns:c16="http://schemas.microsoft.com/office/drawing/2014/chart" uri="{C3380CC4-5D6E-409C-BE32-E72D297353CC}">
              <c16:uniqueId val="{00000003-EAA7-44C8-AD8D-1DA1A7D3B6F3}"/>
            </c:ext>
          </c:extLst>
        </c:ser>
        <c:dLbls>
          <c:dLblPos val="inEnd"/>
          <c:showLegendKey val="0"/>
          <c:showVal val="1"/>
          <c:showCatName val="0"/>
          <c:showSerName val="0"/>
          <c:showPercent val="0"/>
          <c:showBubbleSize val="0"/>
        </c:dLbls>
        <c:gapWidth val="150"/>
        <c:overlap val="100"/>
        <c:axId val="461403616"/>
        <c:axId val="320894864"/>
      </c:barChart>
      <c:catAx>
        <c:axId val="46140361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320894864"/>
        <c:crosses val="autoZero"/>
        <c:auto val="1"/>
        <c:lblAlgn val="ctr"/>
        <c:lblOffset val="100"/>
        <c:noMultiLvlLbl val="0"/>
      </c:catAx>
      <c:valAx>
        <c:axId val="320894864"/>
        <c:scaling>
          <c:orientation val="minMax"/>
          <c:max val="10"/>
          <c:min val="-4"/>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461403616"/>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1800" b="1" i="0" u="none" strike="noStrike" kern="1200" spc="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r>
              <a:rPr lang="en-US" sz="1800" b="1" i="0" u="none" strike="noStrike" baseline="0" dirty="0">
                <a:effectLst/>
              </a:rPr>
              <a:t>Plot of Cost versus Conversions</a:t>
            </a:r>
            <a:endParaRPr lang="en-US" sz="1800" b="1" dirty="0">
              <a:solidFill>
                <a:srgbClr val="0153A5"/>
              </a:solidFill>
            </a:endParaRPr>
          </a:p>
        </c:rich>
      </c:tx>
      <c:layout>
        <c:manualLayout>
          <c:xMode val="edge"/>
          <c:yMode val="edge"/>
          <c:x val="0.28194814374555488"/>
          <c:y val="0"/>
        </c:manualLayout>
      </c:layout>
      <c:overlay val="0"/>
      <c:spPr>
        <a:noFill/>
        <a:ln>
          <a:noFill/>
        </a:ln>
        <a:effectLst/>
      </c:spPr>
      <c:txPr>
        <a:bodyPr rot="0" spcFirstLastPara="1" vertOverflow="ellipsis" vert="horz" wrap="square" anchor="ctr" anchorCtr="1"/>
        <a:lstStyle/>
        <a:p>
          <a:pPr algn="ctr" rtl="0">
            <a:defRPr sz="1800" b="1" i="0" u="none" strike="noStrike" kern="1200" spc="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manualLayout>
          <c:layoutTarget val="inner"/>
          <c:xMode val="edge"/>
          <c:yMode val="edge"/>
          <c:x val="4.5972042414342121E-2"/>
          <c:y val="0.19365136318437987"/>
          <c:w val="0.91315585778159136"/>
          <c:h val="0.64548111958269361"/>
        </c:manualLayout>
      </c:layout>
      <c:scatterChart>
        <c:scatterStyle val="lineMarker"/>
        <c:varyColors val="0"/>
        <c:ser>
          <c:idx val="0"/>
          <c:order val="0"/>
          <c:tx>
            <c:strRef>
              <c:f>Sheet1!$B$1</c:f>
              <c:strCache>
                <c:ptCount val="1"/>
                <c:pt idx="0">
                  <c:v>Kwd 1</c:v>
                </c:pt>
              </c:strCache>
            </c:strRef>
          </c:tx>
          <c:spPr>
            <a:ln w="25400" cap="rnd">
              <a:noFill/>
              <a:round/>
            </a:ln>
            <a:effectLst/>
          </c:spPr>
          <c:marker>
            <c:symbol val="circle"/>
            <c:size val="7"/>
            <c:spPr>
              <a:solidFill>
                <a:srgbClr val="0153A5"/>
              </a:solidFill>
              <a:ln w="9525">
                <a:noFill/>
              </a:ln>
              <a:effectLst/>
            </c:spPr>
          </c:marker>
          <c:xVal>
            <c:numRef>
              <c:f>Sheet1!$A$2:$A$9</c:f>
              <c:numCache>
                <c:formatCode>General</c:formatCode>
                <c:ptCount val="8"/>
                <c:pt idx="0">
                  <c:v>200</c:v>
                </c:pt>
                <c:pt idx="1">
                  <c:v>400</c:v>
                </c:pt>
                <c:pt idx="2">
                  <c:v>500</c:v>
                </c:pt>
                <c:pt idx="3">
                  <c:v>550</c:v>
                </c:pt>
                <c:pt idx="4">
                  <c:v>500</c:v>
                </c:pt>
                <c:pt idx="5">
                  <c:v>900</c:v>
                </c:pt>
                <c:pt idx="6">
                  <c:v>1000</c:v>
                </c:pt>
                <c:pt idx="7">
                  <c:v>2500</c:v>
                </c:pt>
              </c:numCache>
            </c:numRef>
          </c:xVal>
          <c:yVal>
            <c:numRef>
              <c:f>Sheet1!$B$2:$B$9</c:f>
              <c:numCache>
                <c:formatCode>General</c:formatCode>
                <c:ptCount val="8"/>
                <c:pt idx="0">
                  <c:v>1</c:v>
                </c:pt>
                <c:pt idx="1">
                  <c:v>1</c:v>
                </c:pt>
                <c:pt idx="2">
                  <c:v>4</c:v>
                </c:pt>
                <c:pt idx="3">
                  <c:v>3</c:v>
                </c:pt>
                <c:pt idx="4">
                  <c:v>8</c:v>
                </c:pt>
                <c:pt idx="5">
                  <c:v>5</c:v>
                </c:pt>
                <c:pt idx="6">
                  <c:v>15</c:v>
                </c:pt>
                <c:pt idx="7">
                  <c:v>33</c:v>
                </c:pt>
              </c:numCache>
            </c:numRef>
          </c:yVal>
          <c:smooth val="0"/>
          <c:extLst>
            <c:ext xmlns:c16="http://schemas.microsoft.com/office/drawing/2014/chart" uri="{C3380CC4-5D6E-409C-BE32-E72D297353CC}">
              <c16:uniqueId val="{00000000-20E6-40BA-850B-10896F0214C7}"/>
            </c:ext>
          </c:extLst>
        </c:ser>
        <c:ser>
          <c:idx val="1"/>
          <c:order val="1"/>
          <c:tx>
            <c:strRef>
              <c:f>Sheet1!$E$1</c:f>
              <c:strCache>
                <c:ptCount val="1"/>
                <c:pt idx="0">
                  <c:v>Kwd 2</c:v>
                </c:pt>
              </c:strCache>
            </c:strRef>
          </c:tx>
          <c:spPr>
            <a:ln w="25400" cap="rnd">
              <a:noFill/>
              <a:round/>
            </a:ln>
            <a:effectLst/>
          </c:spPr>
          <c:marker>
            <c:symbol val="diamond"/>
            <c:size val="7"/>
            <c:spPr>
              <a:solidFill>
                <a:srgbClr val="934BC9"/>
              </a:solidFill>
              <a:ln w="9525">
                <a:solidFill>
                  <a:srgbClr val="934BC9"/>
                </a:solidFill>
              </a:ln>
              <a:effectLst/>
            </c:spPr>
          </c:marker>
          <c:xVal>
            <c:numRef>
              <c:f>Sheet1!$D$2:$D$9</c:f>
              <c:numCache>
                <c:formatCode>General</c:formatCode>
                <c:ptCount val="8"/>
                <c:pt idx="0">
                  <c:v>2200</c:v>
                </c:pt>
                <c:pt idx="1">
                  <c:v>2500</c:v>
                </c:pt>
                <c:pt idx="2">
                  <c:v>3000</c:v>
                </c:pt>
                <c:pt idx="3">
                  <c:v>3200</c:v>
                </c:pt>
                <c:pt idx="4">
                  <c:v>3800</c:v>
                </c:pt>
                <c:pt idx="5">
                  <c:v>3800</c:v>
                </c:pt>
                <c:pt idx="6">
                  <c:v>7500</c:v>
                </c:pt>
                <c:pt idx="7">
                  <c:v>10500</c:v>
                </c:pt>
              </c:numCache>
            </c:numRef>
          </c:xVal>
          <c:yVal>
            <c:numRef>
              <c:f>Sheet1!$E$2:$E$9</c:f>
              <c:numCache>
                <c:formatCode>General</c:formatCode>
                <c:ptCount val="8"/>
                <c:pt idx="0">
                  <c:v>5</c:v>
                </c:pt>
                <c:pt idx="1">
                  <c:v>12</c:v>
                </c:pt>
                <c:pt idx="2">
                  <c:v>7</c:v>
                </c:pt>
                <c:pt idx="3">
                  <c:v>18</c:v>
                </c:pt>
                <c:pt idx="4">
                  <c:v>20</c:v>
                </c:pt>
                <c:pt idx="5">
                  <c:v>21</c:v>
                </c:pt>
                <c:pt idx="6">
                  <c:v>31</c:v>
                </c:pt>
                <c:pt idx="7">
                  <c:v>53</c:v>
                </c:pt>
              </c:numCache>
            </c:numRef>
          </c:yVal>
          <c:smooth val="0"/>
          <c:extLst>
            <c:ext xmlns:c16="http://schemas.microsoft.com/office/drawing/2014/chart" uri="{C3380CC4-5D6E-409C-BE32-E72D297353CC}">
              <c16:uniqueId val="{00000001-20E6-40BA-850B-10896F0214C7}"/>
            </c:ext>
          </c:extLst>
        </c:ser>
        <c:ser>
          <c:idx val="2"/>
          <c:order val="2"/>
          <c:tx>
            <c:strRef>
              <c:f>Sheet1!$H$1</c:f>
              <c:strCache>
                <c:ptCount val="1"/>
                <c:pt idx="0">
                  <c:v>Kwd 3</c:v>
                </c:pt>
              </c:strCache>
            </c:strRef>
          </c:tx>
          <c:spPr>
            <a:ln w="25400" cap="rnd">
              <a:noFill/>
              <a:round/>
            </a:ln>
            <a:effectLst/>
          </c:spPr>
          <c:marker>
            <c:symbol val="triangle"/>
            <c:size val="7"/>
            <c:spPr>
              <a:solidFill>
                <a:schemeClr val="accent2"/>
              </a:solidFill>
              <a:ln w="9525">
                <a:solidFill>
                  <a:schemeClr val="accent2"/>
                </a:solidFill>
              </a:ln>
              <a:effectLst/>
            </c:spPr>
          </c:marker>
          <c:xVal>
            <c:numRef>
              <c:f>Sheet1!$G$2:$G$9</c:f>
              <c:numCache>
                <c:formatCode>General</c:formatCode>
                <c:ptCount val="8"/>
                <c:pt idx="0">
                  <c:v>1700</c:v>
                </c:pt>
                <c:pt idx="1">
                  <c:v>1800</c:v>
                </c:pt>
                <c:pt idx="2">
                  <c:v>2500</c:v>
                </c:pt>
                <c:pt idx="3">
                  <c:v>3400</c:v>
                </c:pt>
                <c:pt idx="4">
                  <c:v>3600</c:v>
                </c:pt>
                <c:pt idx="5">
                  <c:v>6200</c:v>
                </c:pt>
                <c:pt idx="6">
                  <c:v>7200</c:v>
                </c:pt>
                <c:pt idx="7">
                  <c:v>15200</c:v>
                </c:pt>
              </c:numCache>
            </c:numRef>
          </c:xVal>
          <c:yVal>
            <c:numRef>
              <c:f>Sheet1!$H$2:$H$9</c:f>
              <c:numCache>
                <c:formatCode>General</c:formatCode>
                <c:ptCount val="8"/>
                <c:pt idx="0">
                  <c:v>5</c:v>
                </c:pt>
                <c:pt idx="1">
                  <c:v>4</c:v>
                </c:pt>
                <c:pt idx="2">
                  <c:v>10</c:v>
                </c:pt>
                <c:pt idx="3">
                  <c:v>7</c:v>
                </c:pt>
                <c:pt idx="4">
                  <c:v>14</c:v>
                </c:pt>
                <c:pt idx="5">
                  <c:v>13</c:v>
                </c:pt>
                <c:pt idx="6">
                  <c:v>12</c:v>
                </c:pt>
                <c:pt idx="7">
                  <c:v>27</c:v>
                </c:pt>
              </c:numCache>
            </c:numRef>
          </c:yVal>
          <c:smooth val="0"/>
          <c:extLst>
            <c:ext xmlns:c16="http://schemas.microsoft.com/office/drawing/2014/chart" uri="{C3380CC4-5D6E-409C-BE32-E72D297353CC}">
              <c16:uniqueId val="{00000002-20E6-40BA-850B-10896F0214C7}"/>
            </c:ext>
          </c:extLst>
        </c:ser>
        <c:dLbls>
          <c:showLegendKey val="0"/>
          <c:showVal val="0"/>
          <c:showCatName val="0"/>
          <c:showSerName val="0"/>
          <c:showPercent val="0"/>
          <c:showBubbleSize val="0"/>
        </c:dLbls>
        <c:axId val="345228576"/>
        <c:axId val="335979056"/>
      </c:scatterChart>
      <c:valAx>
        <c:axId val="345228576"/>
        <c:scaling>
          <c:orientation val="minMax"/>
          <c:max val="160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0" i="0" u="none" strike="noStrike" kern="120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r>
                  <a:rPr lang="en-US" sz="1200" b="1" i="0" u="none" strike="noStrike" baseline="0" dirty="0">
                    <a:solidFill>
                      <a:schemeClr val="tx1"/>
                    </a:solidFill>
                    <a:effectLst/>
                  </a:rPr>
                  <a:t>Conversion</a:t>
                </a:r>
                <a:r>
                  <a:rPr lang="en-US" sz="1200" b="1" i="0" u="none" strike="noStrike" baseline="0" dirty="0">
                    <a:solidFill>
                      <a:srgbClr val="0153A5"/>
                    </a:solidFill>
                    <a:effectLst/>
                  </a:rPr>
                  <a:t> = 6.1454 + 0.00279*Cost +1.454 (for </a:t>
                </a:r>
                <a:r>
                  <a:rPr lang="en-US" sz="1200" b="1" i="0" u="none" strike="noStrike" baseline="0" dirty="0" err="1">
                    <a:solidFill>
                      <a:srgbClr val="0153A5"/>
                    </a:solidFill>
                    <a:effectLst/>
                  </a:rPr>
                  <a:t>Kwd</a:t>
                </a:r>
                <a:r>
                  <a:rPr lang="en-US" sz="1200" b="1" i="0" u="none" strike="noStrike" baseline="0" dirty="0">
                    <a:solidFill>
                      <a:srgbClr val="0153A5"/>
                    </a:solidFill>
                    <a:effectLst/>
                  </a:rPr>
                  <a:t> 2) - 9.3095 (</a:t>
                </a:r>
                <a:r>
                  <a:rPr lang="en-US" sz="1200" b="1" i="0" u="none" strike="noStrike" baseline="0" dirty="0" err="1">
                    <a:solidFill>
                      <a:srgbClr val="0153A5"/>
                    </a:solidFill>
                    <a:effectLst/>
                  </a:rPr>
                  <a:t>Kwd</a:t>
                </a:r>
                <a:r>
                  <a:rPr lang="en-US" sz="1200" b="1" i="0" u="none" strike="noStrike" baseline="0" dirty="0">
                    <a:solidFill>
                      <a:srgbClr val="0153A5"/>
                    </a:solidFill>
                    <a:effectLst/>
                  </a:rPr>
                  <a:t> 3)</a:t>
                </a:r>
                <a:endParaRPr lang="en-US" sz="1200" dirty="0">
                  <a:solidFill>
                    <a:srgbClr val="0153A5"/>
                  </a:solidFill>
                </a:endParaRPr>
              </a:p>
            </c:rich>
          </c:tx>
          <c:layout>
            <c:manualLayout>
              <c:xMode val="edge"/>
              <c:yMode val="edge"/>
              <c:x val="0.13682969130561504"/>
              <c:y val="0.94233534445287948"/>
            </c:manualLayout>
          </c:layout>
          <c:overlay val="0"/>
          <c:spPr>
            <a:noFill/>
            <a:ln>
              <a:noFill/>
            </a:ln>
            <a:effectLst/>
          </c:spPr>
          <c:txPr>
            <a:bodyPr rot="0" spcFirstLastPara="1" vertOverflow="ellipsis" vert="horz" wrap="square" anchor="ctr" anchorCtr="1"/>
            <a:lstStyle/>
            <a:p>
              <a:pPr>
                <a:defRPr sz="1200" b="0" i="0" u="none" strike="noStrike" kern="120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numFmt formatCode="&quot;$&quot;#,##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335979056"/>
        <c:crosses val="autoZero"/>
        <c:crossBetween val="midCat"/>
        <c:majorUnit val="2000"/>
      </c:valAx>
      <c:valAx>
        <c:axId val="335979056"/>
        <c:scaling>
          <c:orientation val="minMax"/>
          <c:max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345228576"/>
        <c:crosses val="autoZero"/>
        <c:crossBetween val="midCat"/>
      </c:valAx>
      <c:spPr>
        <a:noFill/>
        <a:ln>
          <a:noFill/>
        </a:ln>
        <a:effectLst/>
      </c:spPr>
    </c:plotArea>
    <c:legend>
      <c:legendPos val="t"/>
      <c:layout>
        <c:manualLayout>
          <c:xMode val="edge"/>
          <c:yMode val="edge"/>
          <c:x val="0.30325490070993305"/>
          <c:y val="0.10634820277591128"/>
          <c:w val="0.27059644651202203"/>
          <c:h val="5.810737605014357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legend>
    <c:plotVisOnly val="1"/>
    <c:dispBlanksAs val="gap"/>
    <c:showDLblsOverMax val="0"/>
  </c:chart>
  <c:spPr>
    <a:noFill/>
    <a:ln>
      <a:noFill/>
    </a:ln>
    <a:effectLst/>
  </c:spPr>
  <c:txPr>
    <a:bodyPr/>
    <a:lstStyle/>
    <a:p>
      <a:pPr>
        <a:defRPr>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r>
              <a:rPr lang="en-US" sz="1800" b="1">
                <a:solidFill>
                  <a:srgbClr val="0153A5"/>
                </a:solidFill>
              </a:rPr>
              <a:t>Conversions By Hour</a:t>
            </a:r>
          </a:p>
        </c:rich>
      </c:tx>
      <c:layout>
        <c:manualLayout>
          <c:xMode val="edge"/>
          <c:yMode val="edge"/>
          <c:x val="0.39588098847528885"/>
          <c:y val="1.6293279022403257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barChart>
        <c:barDir val="col"/>
        <c:grouping val="stacked"/>
        <c:varyColors val="0"/>
        <c:ser>
          <c:idx val="0"/>
          <c:order val="0"/>
          <c:tx>
            <c:strRef>
              <c:f>Sheet1!$B$1</c:f>
              <c:strCache>
                <c:ptCount val="1"/>
                <c:pt idx="0">
                  <c:v>Series 1</c:v>
                </c:pt>
              </c:strCache>
            </c:strRef>
          </c:tx>
          <c:spPr>
            <a:solidFill>
              <a:srgbClr val="0153A5"/>
            </a:solidFill>
            <a:ln>
              <a:noFill/>
            </a:ln>
            <a:effectLst/>
          </c:spPr>
          <c:invertIfNegative val="0"/>
          <c:cat>
            <c:strRef>
              <c:f>Sheet1!$A$2:$A$8</c:f>
              <c:strCache>
                <c:ptCount val="7"/>
                <c:pt idx="0">
                  <c:v>H1</c:v>
                </c:pt>
                <c:pt idx="1">
                  <c:v>H2</c:v>
                </c:pt>
                <c:pt idx="2">
                  <c:v>H3</c:v>
                </c:pt>
                <c:pt idx="3">
                  <c:v>H4</c:v>
                </c:pt>
                <c:pt idx="4">
                  <c:v>H5</c:v>
                </c:pt>
                <c:pt idx="5">
                  <c:v>H6</c:v>
                </c:pt>
                <c:pt idx="6">
                  <c:v>H7</c:v>
                </c:pt>
              </c:strCache>
            </c:strRef>
          </c:cat>
          <c:val>
            <c:numRef>
              <c:f>Sheet1!$B$2:$B$8</c:f>
              <c:numCache>
                <c:formatCode>General</c:formatCode>
                <c:ptCount val="7"/>
                <c:pt idx="0">
                  <c:v>14</c:v>
                </c:pt>
                <c:pt idx="1">
                  <c:v>10</c:v>
                </c:pt>
                <c:pt idx="2">
                  <c:v>4</c:v>
                </c:pt>
                <c:pt idx="3">
                  <c:v>6</c:v>
                </c:pt>
                <c:pt idx="4">
                  <c:v>5</c:v>
                </c:pt>
                <c:pt idx="5">
                  <c:v>12</c:v>
                </c:pt>
                <c:pt idx="6">
                  <c:v>38</c:v>
                </c:pt>
              </c:numCache>
            </c:numRef>
          </c:val>
          <c:extLst>
            <c:ext xmlns:c16="http://schemas.microsoft.com/office/drawing/2014/chart" uri="{C3380CC4-5D6E-409C-BE32-E72D297353CC}">
              <c16:uniqueId val="{00000000-AF68-46E6-BB81-CC384E534F6B}"/>
            </c:ext>
          </c:extLst>
        </c:ser>
        <c:dLbls>
          <c:showLegendKey val="0"/>
          <c:showVal val="0"/>
          <c:showCatName val="0"/>
          <c:showSerName val="0"/>
          <c:showPercent val="0"/>
          <c:showBubbleSize val="0"/>
        </c:dLbls>
        <c:gapWidth val="111"/>
        <c:overlap val="100"/>
        <c:axId val="320706448"/>
        <c:axId val="320705328"/>
      </c:barChart>
      <c:catAx>
        <c:axId val="32070644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320705328"/>
        <c:crosses val="autoZero"/>
        <c:auto val="1"/>
        <c:lblAlgn val="ctr"/>
        <c:lblOffset val="100"/>
        <c:noMultiLvlLbl val="0"/>
      </c:catAx>
      <c:valAx>
        <c:axId val="320705328"/>
        <c:scaling>
          <c:orientation val="minMax"/>
          <c:max val="40"/>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1400" b="1"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r>
                  <a:rPr lang="en-US" sz="1400" b="1" dirty="0">
                    <a:solidFill>
                      <a:schemeClr val="tx1"/>
                    </a:solidFill>
                  </a:rPr>
                  <a:t>Base is Conversion at Midnight = 19.667</a:t>
                </a:r>
                <a:r>
                  <a:rPr lang="en-US" sz="1400" b="1" dirty="0">
                    <a:solidFill>
                      <a:schemeClr val="tx1"/>
                    </a:solidFill>
                    <a:sym typeface="Wingdings" panose="05000000000000000000" pitchFamily="2" charset="2"/>
                  </a:rPr>
                  <a:t> Intercept</a:t>
                </a:r>
                <a:endParaRPr lang="en-US" sz="1400" b="1" dirty="0">
                  <a:solidFill>
                    <a:schemeClr val="tx1"/>
                  </a:solidFill>
                </a:endParaRPr>
              </a:p>
            </c:rich>
          </c:tx>
          <c:layout>
            <c:manualLayout>
              <c:xMode val="edge"/>
              <c:yMode val="edge"/>
              <c:x val="1.1413834871018049E-2"/>
              <c:y val="0.50763719559245657"/>
            </c:manualLayout>
          </c:layout>
          <c:overlay val="0"/>
          <c:spPr>
            <a:noFill/>
            <a:ln>
              <a:noFill/>
            </a:ln>
            <a:effectLst/>
          </c:spPr>
          <c:txPr>
            <a:bodyPr rot="0" spcFirstLastPara="1" vertOverflow="ellipsis" wrap="square" anchor="ctr" anchorCtr="1"/>
            <a:lstStyle/>
            <a:p>
              <a:pPr>
                <a:defRPr sz="1400" b="1"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32070644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19050" cap="rnd">
              <a:solidFill>
                <a:srgbClr val="FF0000"/>
              </a:solidFill>
              <a:round/>
            </a:ln>
            <a:effectLst/>
          </c:spPr>
          <c:marker>
            <c:symbol val="circle"/>
            <c:size val="11"/>
            <c:spPr>
              <a:solidFill>
                <a:srgbClr val="FF0000"/>
              </a:solidFill>
              <a:ln w="19050">
                <a:solidFill>
                  <a:srgbClr val="FF0000"/>
                </a:solidFill>
              </a:ln>
              <a:effectLst/>
            </c:spPr>
          </c:marker>
          <c:cat>
            <c:strRef>
              <c:f>Sheet1!$A$2:$A$4</c:f>
              <c:strCache>
                <c:ptCount val="3"/>
                <c:pt idx="0">
                  <c:v>Observation 1</c:v>
                </c:pt>
                <c:pt idx="1">
                  <c:v>Observation 2</c:v>
                </c:pt>
                <c:pt idx="2">
                  <c:v>Observation 3</c:v>
                </c:pt>
              </c:strCache>
            </c:strRef>
          </c:cat>
          <c:val>
            <c:numRef>
              <c:f>Sheet1!$B$2:$B$4</c:f>
              <c:numCache>
                <c:formatCode>General</c:formatCode>
                <c:ptCount val="3"/>
                <c:pt idx="0">
                  <c:v>2</c:v>
                </c:pt>
                <c:pt idx="1">
                  <c:v>3</c:v>
                </c:pt>
                <c:pt idx="2">
                  <c:v>4</c:v>
                </c:pt>
              </c:numCache>
            </c:numRef>
          </c:val>
          <c:smooth val="0"/>
          <c:extLst>
            <c:ext xmlns:c16="http://schemas.microsoft.com/office/drawing/2014/chart" uri="{C3380CC4-5D6E-409C-BE32-E72D297353CC}">
              <c16:uniqueId val="{00000000-6C04-4B47-AE3A-85A0E8587B70}"/>
            </c:ext>
          </c:extLst>
        </c:ser>
        <c:ser>
          <c:idx val="1"/>
          <c:order val="1"/>
          <c:tx>
            <c:strRef>
              <c:f>Sheet1!$C$1</c:f>
              <c:strCache>
                <c:ptCount val="1"/>
                <c:pt idx="0">
                  <c:v>Series 2</c:v>
                </c:pt>
              </c:strCache>
            </c:strRef>
          </c:tx>
          <c:spPr>
            <a:ln w="19050" cap="rnd">
              <a:solidFill>
                <a:schemeClr val="accent6"/>
              </a:solidFill>
              <a:round/>
            </a:ln>
            <a:effectLst/>
          </c:spPr>
          <c:marker>
            <c:symbol val="circle"/>
            <c:size val="11"/>
            <c:spPr>
              <a:solidFill>
                <a:schemeClr val="accent6"/>
              </a:solidFill>
              <a:ln w="19050">
                <a:solidFill>
                  <a:schemeClr val="accent6"/>
                </a:solidFill>
              </a:ln>
              <a:effectLst/>
            </c:spPr>
          </c:marker>
          <c:cat>
            <c:strRef>
              <c:f>Sheet1!$A$2:$A$4</c:f>
              <c:strCache>
                <c:ptCount val="3"/>
                <c:pt idx="0">
                  <c:v>Observation 1</c:v>
                </c:pt>
                <c:pt idx="1">
                  <c:v>Observation 2</c:v>
                </c:pt>
                <c:pt idx="2">
                  <c:v>Observation 3</c:v>
                </c:pt>
              </c:strCache>
            </c:strRef>
          </c:cat>
          <c:val>
            <c:numRef>
              <c:f>Sheet1!$C$2:$C$4</c:f>
              <c:numCache>
                <c:formatCode>General</c:formatCode>
                <c:ptCount val="3"/>
                <c:pt idx="0">
                  <c:v>1</c:v>
                </c:pt>
                <c:pt idx="1">
                  <c:v>2</c:v>
                </c:pt>
                <c:pt idx="2">
                  <c:v>3</c:v>
                </c:pt>
              </c:numCache>
            </c:numRef>
          </c:val>
          <c:smooth val="0"/>
          <c:extLst>
            <c:ext xmlns:c16="http://schemas.microsoft.com/office/drawing/2014/chart" uri="{C3380CC4-5D6E-409C-BE32-E72D297353CC}">
              <c16:uniqueId val="{00000001-6C04-4B47-AE3A-85A0E8587B70}"/>
            </c:ext>
          </c:extLst>
        </c:ser>
        <c:dLbls>
          <c:showLegendKey val="0"/>
          <c:showVal val="0"/>
          <c:showCatName val="0"/>
          <c:showSerName val="0"/>
          <c:showPercent val="0"/>
          <c:showBubbleSize val="0"/>
        </c:dLbls>
        <c:marker val="1"/>
        <c:smooth val="0"/>
        <c:axId val="313604896"/>
        <c:axId val="313606576"/>
      </c:lineChart>
      <c:catAx>
        <c:axId val="3136048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1" i="0" u="none" strike="noStrike" kern="120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313606576"/>
        <c:crosses val="autoZero"/>
        <c:auto val="1"/>
        <c:lblAlgn val="ctr"/>
        <c:lblOffset val="100"/>
        <c:noMultiLvlLbl val="0"/>
      </c:catAx>
      <c:valAx>
        <c:axId val="313606576"/>
        <c:scaling>
          <c:orientation val="minMax"/>
        </c:scaling>
        <c:delete val="0"/>
        <c:axPos val="l"/>
        <c:majorGridlines>
          <c:spPr>
            <a:ln w="9525" cap="flat" cmpd="sng" algn="ctr">
              <a:solidFill>
                <a:schemeClr val="bg1"/>
              </a:solidFill>
              <a:round/>
            </a:ln>
            <a:effectLst/>
          </c:spPr>
        </c:majorGridlines>
        <c:title>
          <c:tx>
            <c:rich>
              <a:bodyPr rot="-5400000" spcFirstLastPara="1" vertOverflow="ellipsis" vert="horz" wrap="square" anchor="ctr" anchorCtr="1"/>
              <a:lstStyle/>
              <a:p>
                <a:pPr>
                  <a:defRPr sz="1600" b="1" i="0" u="none" strike="noStrike" kern="120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r>
                  <a:rPr lang="en-US" sz="1600" b="1" dirty="0">
                    <a:solidFill>
                      <a:srgbClr val="0153A5"/>
                    </a:solidFill>
                  </a:rPr>
                  <a:t>Conversions </a:t>
                </a:r>
              </a:p>
            </c:rich>
          </c:tx>
          <c:layout>
            <c:manualLayout>
              <c:xMode val="edge"/>
              <c:yMode val="edge"/>
              <c:x val="1.7058231429428754E-3"/>
              <c:y val="0.3541130372959999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197" b="0" i="0" u="none" strike="noStrike" kern="120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313604896"/>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19050" cap="rnd">
              <a:solidFill>
                <a:srgbClr val="FF0000"/>
              </a:solidFill>
              <a:round/>
            </a:ln>
            <a:effectLst/>
          </c:spPr>
          <c:marker>
            <c:symbol val="circle"/>
            <c:size val="11"/>
            <c:spPr>
              <a:solidFill>
                <a:srgbClr val="FF0000"/>
              </a:solidFill>
              <a:ln w="19050">
                <a:solidFill>
                  <a:srgbClr val="FF0000"/>
                </a:solidFill>
              </a:ln>
              <a:effectLst/>
            </c:spPr>
          </c:marker>
          <c:cat>
            <c:strRef>
              <c:f>Sheet1!$A$2:$A$4</c:f>
              <c:strCache>
                <c:ptCount val="3"/>
                <c:pt idx="0">
                  <c:v>Observation 1</c:v>
                </c:pt>
                <c:pt idx="1">
                  <c:v>Observation 2</c:v>
                </c:pt>
                <c:pt idx="2">
                  <c:v>Observation 3</c:v>
                </c:pt>
              </c:strCache>
            </c:strRef>
          </c:cat>
          <c:val>
            <c:numRef>
              <c:f>Sheet1!$B$2:$B$4</c:f>
              <c:numCache>
                <c:formatCode>General</c:formatCode>
                <c:ptCount val="3"/>
                <c:pt idx="0">
                  <c:v>2</c:v>
                </c:pt>
                <c:pt idx="1">
                  <c:v>1.9</c:v>
                </c:pt>
                <c:pt idx="2">
                  <c:v>1.5</c:v>
                </c:pt>
              </c:numCache>
            </c:numRef>
          </c:val>
          <c:smooth val="0"/>
          <c:extLst>
            <c:ext xmlns:c16="http://schemas.microsoft.com/office/drawing/2014/chart" uri="{C3380CC4-5D6E-409C-BE32-E72D297353CC}">
              <c16:uniqueId val="{00000000-179D-4F5A-A375-A9422DF2B391}"/>
            </c:ext>
          </c:extLst>
        </c:ser>
        <c:ser>
          <c:idx val="1"/>
          <c:order val="1"/>
          <c:tx>
            <c:strRef>
              <c:f>Sheet1!$C$1</c:f>
              <c:strCache>
                <c:ptCount val="1"/>
                <c:pt idx="0">
                  <c:v>Series 2</c:v>
                </c:pt>
              </c:strCache>
            </c:strRef>
          </c:tx>
          <c:spPr>
            <a:ln w="19050" cap="rnd">
              <a:solidFill>
                <a:schemeClr val="accent6"/>
              </a:solidFill>
              <a:round/>
            </a:ln>
            <a:effectLst/>
          </c:spPr>
          <c:marker>
            <c:symbol val="circle"/>
            <c:size val="11"/>
            <c:spPr>
              <a:solidFill>
                <a:schemeClr val="accent6"/>
              </a:solidFill>
              <a:ln w="19050">
                <a:solidFill>
                  <a:schemeClr val="accent6"/>
                </a:solidFill>
              </a:ln>
              <a:effectLst/>
            </c:spPr>
          </c:marker>
          <c:cat>
            <c:strRef>
              <c:f>Sheet1!$A$2:$A$4</c:f>
              <c:strCache>
                <c:ptCount val="3"/>
                <c:pt idx="0">
                  <c:v>Observation 1</c:v>
                </c:pt>
                <c:pt idx="1">
                  <c:v>Observation 2</c:v>
                </c:pt>
                <c:pt idx="2">
                  <c:v>Observation 3</c:v>
                </c:pt>
              </c:strCache>
            </c:strRef>
          </c:cat>
          <c:val>
            <c:numRef>
              <c:f>Sheet1!$C$2:$C$4</c:f>
              <c:numCache>
                <c:formatCode>General</c:formatCode>
                <c:ptCount val="3"/>
                <c:pt idx="0">
                  <c:v>1</c:v>
                </c:pt>
                <c:pt idx="1">
                  <c:v>2.1</c:v>
                </c:pt>
                <c:pt idx="2">
                  <c:v>3</c:v>
                </c:pt>
              </c:numCache>
            </c:numRef>
          </c:val>
          <c:smooth val="0"/>
          <c:extLst>
            <c:ext xmlns:c16="http://schemas.microsoft.com/office/drawing/2014/chart" uri="{C3380CC4-5D6E-409C-BE32-E72D297353CC}">
              <c16:uniqueId val="{00000001-179D-4F5A-A375-A9422DF2B391}"/>
            </c:ext>
          </c:extLst>
        </c:ser>
        <c:dLbls>
          <c:showLegendKey val="0"/>
          <c:showVal val="0"/>
          <c:showCatName val="0"/>
          <c:showSerName val="0"/>
          <c:showPercent val="0"/>
          <c:showBubbleSize val="0"/>
        </c:dLbls>
        <c:marker val="1"/>
        <c:smooth val="0"/>
        <c:axId val="319997696"/>
        <c:axId val="319999376"/>
      </c:lineChart>
      <c:catAx>
        <c:axId val="3199976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1" i="0" u="none" strike="noStrike" kern="120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319999376"/>
        <c:crosses val="autoZero"/>
        <c:auto val="1"/>
        <c:lblAlgn val="ctr"/>
        <c:lblOffset val="100"/>
        <c:noMultiLvlLbl val="0"/>
      </c:catAx>
      <c:valAx>
        <c:axId val="319999376"/>
        <c:scaling>
          <c:orientation val="minMax"/>
        </c:scaling>
        <c:delete val="0"/>
        <c:axPos val="l"/>
        <c:majorGridlines>
          <c:spPr>
            <a:ln w="9525" cap="flat" cmpd="sng" algn="ctr">
              <a:solidFill>
                <a:schemeClr val="bg1"/>
              </a:solidFill>
              <a:round/>
            </a:ln>
            <a:effectLst/>
          </c:spPr>
        </c:majorGridlines>
        <c:title>
          <c:tx>
            <c:rich>
              <a:bodyPr rot="-5400000" spcFirstLastPara="1" vertOverflow="ellipsis" vert="horz" wrap="square" anchor="ctr" anchorCtr="1"/>
              <a:lstStyle/>
              <a:p>
                <a:pPr>
                  <a:defRPr sz="1600" b="1" i="0" u="none" strike="noStrike" kern="120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r>
                  <a:rPr lang="en-US" sz="1600" b="1" dirty="0">
                    <a:solidFill>
                      <a:srgbClr val="0153A5"/>
                    </a:solidFill>
                  </a:rPr>
                  <a:t>Conversions </a:t>
                </a:r>
              </a:p>
            </c:rich>
          </c:tx>
          <c:layout>
            <c:manualLayout>
              <c:xMode val="edge"/>
              <c:yMode val="edge"/>
              <c:x val="1.7058231429428754E-3"/>
              <c:y val="0.3541130372959999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197" b="0" i="0" u="none" strike="noStrike" kern="120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319997696"/>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drawing1.xml><?xml version="1.0" encoding="utf-8"?>
<c:userShapes xmlns:c="http://schemas.openxmlformats.org/drawingml/2006/chart">
  <cdr:relSizeAnchor xmlns:cdr="http://schemas.openxmlformats.org/drawingml/2006/chartDrawing">
    <cdr:from>
      <cdr:x>0.52454</cdr:x>
      <cdr:y>0.0364</cdr:y>
    </cdr:from>
    <cdr:to>
      <cdr:x>1</cdr:x>
      <cdr:y>0.18043</cdr:y>
    </cdr:to>
    <cdr:sp macro="" textlink="">
      <cdr:nvSpPr>
        <cdr:cNvPr id="2" name="TextBox 12"/>
        <cdr:cNvSpPr txBox="1"/>
      </cdr:nvSpPr>
      <cdr:spPr>
        <a:xfrm xmlns:a="http://schemas.openxmlformats.org/drawingml/2006/main">
          <a:off x="5236029" y="210003"/>
          <a:ext cx="4746171" cy="83099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eaLnBrk="0" fontAlgn="base" hangingPunct="0">
            <a:spcBef>
              <a:spcPct val="0"/>
            </a:spcBef>
            <a:spcAft>
              <a:spcPct val="0"/>
            </a:spcAft>
            <a:defRPr sz="4000" b="1"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4000" b="1"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4000" b="1"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4000" b="1"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4000" b="1" kern="1200">
              <a:solidFill>
                <a:schemeClr val="tx1"/>
              </a:solidFill>
              <a:latin typeface="Times New Roman" pitchFamily="18" charset="0"/>
              <a:ea typeface="+mn-ea"/>
              <a:cs typeface="+mn-cs"/>
            </a:defRPr>
          </a:lvl5pPr>
          <a:lvl6pPr marL="2286000" algn="l" defTabSz="914400" rtl="0" eaLnBrk="1" latinLnBrk="0" hangingPunct="1">
            <a:defRPr sz="4000" b="1" kern="1200">
              <a:solidFill>
                <a:schemeClr val="tx1"/>
              </a:solidFill>
              <a:latin typeface="Times New Roman" pitchFamily="18" charset="0"/>
              <a:ea typeface="+mn-ea"/>
              <a:cs typeface="+mn-cs"/>
            </a:defRPr>
          </a:lvl6pPr>
          <a:lvl7pPr marL="2743200" algn="l" defTabSz="914400" rtl="0" eaLnBrk="1" latinLnBrk="0" hangingPunct="1">
            <a:defRPr sz="4000" b="1" kern="1200">
              <a:solidFill>
                <a:schemeClr val="tx1"/>
              </a:solidFill>
              <a:latin typeface="Times New Roman" pitchFamily="18" charset="0"/>
              <a:ea typeface="+mn-ea"/>
              <a:cs typeface="+mn-cs"/>
            </a:defRPr>
          </a:lvl7pPr>
          <a:lvl8pPr marL="3200400" algn="l" defTabSz="914400" rtl="0" eaLnBrk="1" latinLnBrk="0" hangingPunct="1">
            <a:defRPr sz="4000" b="1" kern="1200">
              <a:solidFill>
                <a:schemeClr val="tx1"/>
              </a:solidFill>
              <a:latin typeface="Times New Roman" pitchFamily="18" charset="0"/>
              <a:ea typeface="+mn-ea"/>
              <a:cs typeface="+mn-cs"/>
            </a:defRPr>
          </a:lvl8pPr>
          <a:lvl9pPr marL="3657600" algn="l" defTabSz="914400" rtl="0" eaLnBrk="1" latinLnBrk="0" hangingPunct="1">
            <a:defRPr sz="4000" b="1" kern="1200">
              <a:solidFill>
                <a:schemeClr val="tx1"/>
              </a:solidFill>
              <a:latin typeface="Times New Roman" pitchFamily="18" charset="0"/>
              <a:ea typeface="+mn-ea"/>
              <a:cs typeface="+mn-cs"/>
            </a:defRPr>
          </a:lvl9pPr>
        </a:lstStyle>
        <a:p xmlns:a="http://schemas.openxmlformats.org/drawingml/2006/main">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rPr>
            <a:t>Regression line of the form:</a:t>
          </a:r>
          <a:r>
            <a:rPr kumimoji="0" lang="en-US" sz="2400" b="1" i="1" u="none" strike="noStrike" kern="1200" cap="none" spc="0" normalizeH="0" baseline="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400" b="1" i="0" u="none" strike="noStrike" kern="1200" cap="none" spc="0" normalizeH="0" baseline="0" noProof="0" dirty="0">
              <a:ln>
                <a:noFill/>
              </a:ln>
              <a:solidFill>
                <a:schemeClr val="tx1"/>
              </a:solidFill>
              <a:effectLst/>
              <a:uLnTx/>
              <a:uFillTx/>
              <a:latin typeface="Cambria Math"/>
              <a:ea typeface="+mn-ea"/>
              <a:cs typeface="Arial" panose="020B0604020202020204" pitchFamily="34" charset="0"/>
            </a:rPr>
            <a:t>𝒚</a:t>
          </a:r>
          <a:r>
            <a:rPr kumimoji="0" lang="en-US" sz="2400" b="1" i="0" u="none" strike="noStrike" kern="1200" cap="none" spc="0" normalizeH="0" baseline="-25000" noProof="0" dirty="0">
              <a:ln>
                <a:noFill/>
              </a:ln>
              <a:solidFill>
                <a:schemeClr val="tx1"/>
              </a:solidFill>
              <a:effectLst/>
              <a:uLnTx/>
              <a:uFillTx/>
              <a:latin typeface="Cambria Math"/>
              <a:ea typeface="+mn-ea"/>
              <a:cs typeface="Arial" panose="020B0604020202020204" pitchFamily="34" charset="0"/>
            </a:rPr>
            <a:t>𝒊𝒕</a:t>
          </a:r>
          <a:r>
            <a:rPr kumimoji="0" lang="en-US" sz="2400" b="1" i="0" u="none" strike="noStrike" kern="1200" cap="none" spc="0" normalizeH="0" baseline="0" noProof="0" dirty="0">
              <a:ln>
                <a:noFill/>
              </a:ln>
              <a:solidFill>
                <a:schemeClr val="tx1"/>
              </a:solidFill>
              <a:effectLst/>
              <a:uLnTx/>
              <a:uFillTx/>
              <a:latin typeface="Cambria Math"/>
              <a:ea typeface="+mn-ea"/>
              <a:cs typeface="Arial" panose="020B0604020202020204" pitchFamily="34" charset="0"/>
            </a:rPr>
            <a:t>  = 𝒂 + 𝒃𝑿</a:t>
          </a:r>
          <a:r>
            <a:rPr kumimoji="0" lang="en-US" sz="2400" b="1" i="0" u="none" strike="noStrike" kern="1200" cap="none" spc="0" normalizeH="0" baseline="-25000" noProof="0" dirty="0">
              <a:ln>
                <a:noFill/>
              </a:ln>
              <a:solidFill>
                <a:schemeClr val="tx1"/>
              </a:solidFill>
              <a:effectLst/>
              <a:uLnTx/>
              <a:uFillTx/>
              <a:latin typeface="Cambria Math"/>
              <a:cs typeface="Arial" panose="020B0604020202020204" pitchFamily="34" charset="0"/>
            </a:rPr>
            <a:t>𝒊𝒕</a:t>
          </a:r>
          <a:endParaRPr kumimoji="0" lang="en-US" sz="2400" b="1" i="1" u="none" strike="noStrike" kern="1200" cap="none" spc="0" normalizeH="0" baseline="-2500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endParaRPr>
        </a:p>
      </cdr:txBody>
    </cdr:sp>
  </cdr:relSizeAnchor>
  <cdr:relSizeAnchor xmlns:cdr="http://schemas.openxmlformats.org/drawingml/2006/chartDrawing">
    <cdr:from>
      <cdr:x>0.46297</cdr:x>
      <cdr:y>0.22085</cdr:y>
    </cdr:from>
    <cdr:to>
      <cdr:x>1</cdr:x>
      <cdr:y>0.30087</cdr:y>
    </cdr:to>
    <cdr:sp macro="" textlink="">
      <cdr:nvSpPr>
        <cdr:cNvPr id="3" name="TextBox 15"/>
        <cdr:cNvSpPr txBox="1"/>
      </cdr:nvSpPr>
      <cdr:spPr>
        <a:xfrm xmlns:a="http://schemas.openxmlformats.org/drawingml/2006/main">
          <a:off x="4621437" y="1274185"/>
          <a:ext cx="5360763" cy="461665"/>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algn="l" rtl="0" eaLnBrk="0" fontAlgn="base" hangingPunct="0">
            <a:spcBef>
              <a:spcPct val="0"/>
            </a:spcBef>
            <a:spcAft>
              <a:spcPct val="0"/>
            </a:spcAft>
            <a:defRPr sz="4000" b="1"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4000" b="1"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4000" b="1"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4000" b="1"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4000" b="1" kern="1200">
              <a:solidFill>
                <a:schemeClr val="tx1"/>
              </a:solidFill>
              <a:latin typeface="Times New Roman" pitchFamily="18" charset="0"/>
              <a:ea typeface="+mn-ea"/>
              <a:cs typeface="+mn-cs"/>
            </a:defRPr>
          </a:lvl5pPr>
          <a:lvl6pPr marL="2286000" algn="l" defTabSz="914400" rtl="0" eaLnBrk="1" latinLnBrk="0" hangingPunct="1">
            <a:defRPr sz="4000" b="1" kern="1200">
              <a:solidFill>
                <a:schemeClr val="tx1"/>
              </a:solidFill>
              <a:latin typeface="Times New Roman" pitchFamily="18" charset="0"/>
              <a:ea typeface="+mn-ea"/>
              <a:cs typeface="+mn-cs"/>
            </a:defRPr>
          </a:lvl6pPr>
          <a:lvl7pPr marL="2743200" algn="l" defTabSz="914400" rtl="0" eaLnBrk="1" latinLnBrk="0" hangingPunct="1">
            <a:defRPr sz="4000" b="1" kern="1200">
              <a:solidFill>
                <a:schemeClr val="tx1"/>
              </a:solidFill>
              <a:latin typeface="Times New Roman" pitchFamily="18" charset="0"/>
              <a:ea typeface="+mn-ea"/>
              <a:cs typeface="+mn-cs"/>
            </a:defRPr>
          </a:lvl7pPr>
          <a:lvl8pPr marL="3200400" algn="l" defTabSz="914400" rtl="0" eaLnBrk="1" latinLnBrk="0" hangingPunct="1">
            <a:defRPr sz="4000" b="1" kern="1200">
              <a:solidFill>
                <a:schemeClr val="tx1"/>
              </a:solidFill>
              <a:latin typeface="Times New Roman" pitchFamily="18" charset="0"/>
              <a:ea typeface="+mn-ea"/>
              <a:cs typeface="+mn-cs"/>
            </a:defRPr>
          </a:lvl8pPr>
          <a:lvl9pPr marL="3657600" algn="l" defTabSz="914400" rtl="0" eaLnBrk="1" latinLnBrk="0" hangingPunct="1">
            <a:defRPr sz="4000" b="1" kern="1200">
              <a:solidFill>
                <a:schemeClr val="tx1"/>
              </a:solidFill>
              <a:latin typeface="Times New Roman" pitchFamily="18" charset="0"/>
              <a:ea typeface="+mn-ea"/>
              <a:cs typeface="+mn-cs"/>
            </a:defRPr>
          </a:lvl9pPr>
        </a:lstStyle>
        <a:p xmlns:a="http://schemas.openxmlformats.org/drawingml/2006/main">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rPr>
            <a:t>Conversion = 4.812 + 0.00243*Cost</a:t>
          </a:r>
        </a:p>
      </cdr:txBody>
    </cdr:sp>
  </cdr:relSizeAnchor>
</c:userShapes>
</file>

<file path=ppt/drawings/drawing2.xml><?xml version="1.0" encoding="utf-8"?>
<c:userShapes xmlns:c="http://schemas.openxmlformats.org/drawingml/2006/chart">
  <cdr:relSizeAnchor xmlns:cdr="http://schemas.openxmlformats.org/drawingml/2006/chartDrawing">
    <cdr:from>
      <cdr:x>0.44858</cdr:x>
      <cdr:y>0.41017</cdr:y>
    </cdr:from>
    <cdr:to>
      <cdr:x>0.55142</cdr:x>
      <cdr:y>0.58983</cdr:y>
    </cdr:to>
    <cdr:sp macro="" textlink="">
      <cdr:nvSpPr>
        <cdr:cNvPr id="2" name="TextBox 1">
          <a:extLst xmlns:a="http://schemas.openxmlformats.org/drawingml/2006/main">
            <a:ext uri="{FF2B5EF4-FFF2-40B4-BE49-F238E27FC236}">
              <a16:creationId xmlns:a16="http://schemas.microsoft.com/office/drawing/2014/main" id="{98521DBE-E661-4ED8-83A4-883E58C326B2}"/>
            </a:ext>
          </a:extLst>
        </cdr:cNvPr>
        <cdr:cNvSpPr txBox="1"/>
      </cdr:nvSpPr>
      <cdr:spPr>
        <a:xfrm xmlns:a="http://schemas.openxmlformats.org/drawingml/2006/main">
          <a:off x="3988306" y="2087713"/>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0.19743</cdr:x>
      <cdr:y>0.39687</cdr:y>
    </cdr:from>
    <cdr:to>
      <cdr:x>0.29728</cdr:x>
      <cdr:y>0.89678</cdr:y>
    </cdr:to>
    <cdr:sp macro="" textlink="">
      <cdr:nvSpPr>
        <cdr:cNvPr id="3" name="Oval 2"/>
        <cdr:cNvSpPr/>
      </cdr:nvSpPr>
      <cdr:spPr bwMode="auto">
        <a:xfrm xmlns:a="http://schemas.openxmlformats.org/drawingml/2006/main">
          <a:off x="1469907" y="1856076"/>
          <a:ext cx="743357" cy="2337954"/>
        </a:xfrm>
        <a:prstGeom xmlns:a="http://schemas.openxmlformats.org/drawingml/2006/main" prst="ellipse">
          <a:avLst/>
        </a:prstGeom>
        <a:noFill xmlns:a="http://schemas.openxmlformats.org/drawingml/2006/main"/>
        <a:ln xmlns:a="http://schemas.openxmlformats.org/drawingml/2006/main" w="25400" cap="flat" cmpd="sng" algn="ctr">
          <a:solidFill>
            <a:srgbClr val="0153A5"/>
          </a:solidFill>
          <a:prstDash val="solid"/>
          <a:round/>
          <a:headEnd type="none" w="sm" len="sm"/>
          <a:tailEnd type="none" w="sm" len="sm"/>
        </a:ln>
        <a:effectLst xmlns:a="http://schemas.openxmlformats.org/drawingml/2006/main"/>
      </cdr:spPr>
      <cdr:txBody>
        <a:bodyPr xmlns:a="http://schemas.openxmlformats.org/drawingml/2006/main" vert="horz" wrap="square" lIns="91440" tIns="45720" rIns="91440" bIns="45720" numCol="1" rtlCol="0" anchor="t" anchorCtr="0" compatLnSpc="1">
          <a:prstTxWarp prst="textNoShape">
            <a:avLst/>
          </a:prstTxWarp>
        </a:bodyPr>
        <a:lstStyle xmlns:a="http://schemas.openxmlformats.org/drawingml/2006/main">
          <a:defPPr>
            <a:defRPr lang="en-US"/>
          </a:defPPr>
          <a:lvl1pPr algn="l" rtl="0" eaLnBrk="0" fontAlgn="base" hangingPunct="0">
            <a:spcBef>
              <a:spcPct val="0"/>
            </a:spcBef>
            <a:spcAft>
              <a:spcPct val="0"/>
            </a:spcAft>
            <a:defRPr sz="4000" b="1"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4000" b="1"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4000" b="1"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4000" b="1"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4000" b="1" kern="1200">
              <a:solidFill>
                <a:schemeClr val="tx1"/>
              </a:solidFill>
              <a:latin typeface="Times New Roman" pitchFamily="18" charset="0"/>
              <a:ea typeface="+mn-ea"/>
              <a:cs typeface="+mn-cs"/>
            </a:defRPr>
          </a:lvl5pPr>
          <a:lvl6pPr marL="2286000" algn="l" defTabSz="914400" rtl="0" eaLnBrk="1" latinLnBrk="0" hangingPunct="1">
            <a:defRPr sz="4000" b="1" kern="1200">
              <a:solidFill>
                <a:schemeClr val="tx1"/>
              </a:solidFill>
              <a:latin typeface="Times New Roman" pitchFamily="18" charset="0"/>
              <a:ea typeface="+mn-ea"/>
              <a:cs typeface="+mn-cs"/>
            </a:defRPr>
          </a:lvl6pPr>
          <a:lvl7pPr marL="2743200" algn="l" defTabSz="914400" rtl="0" eaLnBrk="1" latinLnBrk="0" hangingPunct="1">
            <a:defRPr sz="4000" b="1" kern="1200">
              <a:solidFill>
                <a:schemeClr val="tx1"/>
              </a:solidFill>
              <a:latin typeface="Times New Roman" pitchFamily="18" charset="0"/>
              <a:ea typeface="+mn-ea"/>
              <a:cs typeface="+mn-cs"/>
            </a:defRPr>
          </a:lvl7pPr>
          <a:lvl8pPr marL="3200400" algn="l" defTabSz="914400" rtl="0" eaLnBrk="1" latinLnBrk="0" hangingPunct="1">
            <a:defRPr sz="4000" b="1" kern="1200">
              <a:solidFill>
                <a:schemeClr val="tx1"/>
              </a:solidFill>
              <a:latin typeface="Times New Roman" pitchFamily="18" charset="0"/>
              <a:ea typeface="+mn-ea"/>
              <a:cs typeface="+mn-cs"/>
            </a:defRPr>
          </a:lvl8pPr>
          <a:lvl9pPr marL="3657600" algn="l" defTabSz="914400" rtl="0" eaLnBrk="1" latinLnBrk="0" hangingPunct="1">
            <a:defRPr sz="4000" b="1" kern="1200">
              <a:solidFill>
                <a:schemeClr val="tx1"/>
              </a:solidFill>
              <a:latin typeface="Times New Roman" pitchFamily="18" charset="0"/>
              <a:ea typeface="+mn-ea"/>
              <a:cs typeface="+mn-cs"/>
            </a:defRPr>
          </a:lvl9pPr>
        </a:lstStyle>
        <a:p xmlns:a="http://schemas.openxmlformats.org/drawingml/2006/main">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203C2"/>
            </a:solidFill>
            <a:effectLst/>
            <a:uLnTx/>
            <a:uFillTx/>
            <a:latin typeface="Symbol" pitchFamily="18" charset="2"/>
            <a:ea typeface="+mn-ea"/>
            <a:cs typeface="+mn-cs"/>
          </a:endParaRPr>
        </a:p>
      </cdr:txBody>
    </cdr:sp>
  </cdr:relSizeAnchor>
  <cdr:relSizeAnchor xmlns:cdr="http://schemas.openxmlformats.org/drawingml/2006/chartDrawing">
    <cdr:from>
      <cdr:x>0.20935</cdr:x>
      <cdr:y>0.0803</cdr:y>
    </cdr:from>
    <cdr:to>
      <cdr:x>0.58783</cdr:x>
      <cdr:y>0.28356</cdr:y>
    </cdr:to>
    <cdr:sp macro="" textlink="">
      <cdr:nvSpPr>
        <cdr:cNvPr id="6" name="Rounded Rectangular Callout 5"/>
        <cdr:cNvSpPr/>
      </cdr:nvSpPr>
      <cdr:spPr>
        <a:xfrm xmlns:a="http://schemas.openxmlformats.org/drawingml/2006/main">
          <a:off x="1558629" y="375555"/>
          <a:ext cx="2817809" cy="950591"/>
        </a:xfrm>
        <a:prstGeom xmlns:a="http://schemas.openxmlformats.org/drawingml/2006/main" prst="wedgeRoundRectCallout">
          <a:avLst>
            <a:gd name="adj1" fmla="val -35568"/>
            <a:gd name="adj2" fmla="val 108999"/>
            <a:gd name="adj3" fmla="val 16667"/>
          </a:avLst>
        </a:prstGeom>
        <a:solidFill xmlns:a="http://schemas.openxmlformats.org/drawingml/2006/main">
          <a:srgbClr val="FFFF00"/>
        </a:solidFill>
        <a:ln xmlns:a="http://schemas.openxmlformats.org/drawingml/2006/main">
          <a:solidFill>
            <a:srgbClr val="C0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ctr" anchorCtr="0"/>
        <a:lstStyle xmlns:a="http://schemas.openxmlformats.org/drawingml/2006/main"/>
        <a:p xmlns:a="http://schemas.openxmlformats.org/drawingml/2006/main">
          <a:pPr algn="ctr"/>
          <a:r>
            <a:rPr lang="en-US" sz="2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 panel of Keywords</a:t>
          </a:r>
        </a:p>
      </cdr:txBody>
    </cdr:sp>
  </cdr:relSizeAnchor>
  <cdr:relSizeAnchor xmlns:cdr="http://schemas.openxmlformats.org/drawingml/2006/chartDrawing">
    <cdr:from>
      <cdr:x>0.48494</cdr:x>
      <cdr:y>0.25245</cdr:y>
    </cdr:from>
    <cdr:to>
      <cdr:x>0.58479</cdr:x>
      <cdr:y>0.75236</cdr:y>
    </cdr:to>
    <cdr:sp macro="" textlink="">
      <cdr:nvSpPr>
        <cdr:cNvPr id="7" name="Oval 6"/>
        <cdr:cNvSpPr/>
      </cdr:nvSpPr>
      <cdr:spPr bwMode="auto">
        <a:xfrm xmlns:a="http://schemas.openxmlformats.org/drawingml/2006/main">
          <a:off x="3610435" y="1180667"/>
          <a:ext cx="743357" cy="2337954"/>
        </a:xfrm>
        <a:prstGeom xmlns:a="http://schemas.openxmlformats.org/drawingml/2006/main" prst="ellipse">
          <a:avLst/>
        </a:prstGeom>
        <a:noFill xmlns:a="http://schemas.openxmlformats.org/drawingml/2006/main"/>
        <a:ln xmlns:a="http://schemas.openxmlformats.org/drawingml/2006/main" w="25400" cap="flat" cmpd="sng" algn="ctr">
          <a:solidFill>
            <a:srgbClr val="0153A5"/>
          </a:solidFill>
          <a:prstDash val="solid"/>
          <a:round/>
          <a:headEnd type="none" w="sm" len="sm"/>
          <a:tailEnd type="none" w="sm" len="sm"/>
        </a:ln>
        <a:effectLst xmlns:a="http://schemas.openxmlformats.org/drawingml/2006/main"/>
      </cdr:spPr>
      <cdr:txBody>
        <a:bodyPr xmlns:a="http://schemas.openxmlformats.org/drawingml/2006/main" vert="horz" wrap="square" lIns="91440" tIns="45720" rIns="91440" bIns="45720" numCol="1" rtlCol="0" anchor="t" anchorCtr="0" compatLnSpc="1">
          <a:prstTxWarp prst="textNoShape">
            <a:avLst/>
          </a:prstTxWarp>
        </a:bodyPr>
        <a:lstStyle xmlns:a="http://schemas.openxmlformats.org/drawingml/2006/main">
          <a:defPPr>
            <a:defRPr lang="en-US"/>
          </a:defPPr>
          <a:lvl1pPr algn="l" rtl="0" eaLnBrk="0" fontAlgn="base" hangingPunct="0">
            <a:spcBef>
              <a:spcPct val="0"/>
            </a:spcBef>
            <a:spcAft>
              <a:spcPct val="0"/>
            </a:spcAft>
            <a:defRPr sz="4000" b="1"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4000" b="1"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4000" b="1"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4000" b="1"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4000" b="1" kern="1200">
              <a:solidFill>
                <a:schemeClr val="tx1"/>
              </a:solidFill>
              <a:latin typeface="Times New Roman" pitchFamily="18" charset="0"/>
              <a:ea typeface="+mn-ea"/>
              <a:cs typeface="+mn-cs"/>
            </a:defRPr>
          </a:lvl5pPr>
          <a:lvl6pPr marL="2286000" algn="l" defTabSz="914400" rtl="0" eaLnBrk="1" latinLnBrk="0" hangingPunct="1">
            <a:defRPr sz="4000" b="1" kern="1200">
              <a:solidFill>
                <a:schemeClr val="tx1"/>
              </a:solidFill>
              <a:latin typeface="Times New Roman" pitchFamily="18" charset="0"/>
              <a:ea typeface="+mn-ea"/>
              <a:cs typeface="+mn-cs"/>
            </a:defRPr>
          </a:lvl6pPr>
          <a:lvl7pPr marL="2743200" algn="l" defTabSz="914400" rtl="0" eaLnBrk="1" latinLnBrk="0" hangingPunct="1">
            <a:defRPr sz="4000" b="1" kern="1200">
              <a:solidFill>
                <a:schemeClr val="tx1"/>
              </a:solidFill>
              <a:latin typeface="Times New Roman" pitchFamily="18" charset="0"/>
              <a:ea typeface="+mn-ea"/>
              <a:cs typeface="+mn-cs"/>
            </a:defRPr>
          </a:lvl7pPr>
          <a:lvl8pPr marL="3200400" algn="l" defTabSz="914400" rtl="0" eaLnBrk="1" latinLnBrk="0" hangingPunct="1">
            <a:defRPr sz="4000" b="1" kern="1200">
              <a:solidFill>
                <a:schemeClr val="tx1"/>
              </a:solidFill>
              <a:latin typeface="Times New Roman" pitchFamily="18" charset="0"/>
              <a:ea typeface="+mn-ea"/>
              <a:cs typeface="+mn-cs"/>
            </a:defRPr>
          </a:lvl8pPr>
          <a:lvl9pPr marL="3657600" algn="l" defTabSz="914400" rtl="0" eaLnBrk="1" latinLnBrk="0" hangingPunct="1">
            <a:defRPr sz="4000" b="1" kern="1200">
              <a:solidFill>
                <a:schemeClr val="tx1"/>
              </a:solidFill>
              <a:latin typeface="Times New Roman" pitchFamily="18" charset="0"/>
              <a:ea typeface="+mn-ea"/>
              <a:cs typeface="+mn-cs"/>
            </a:defRPr>
          </a:lvl9pPr>
        </a:lstStyle>
        <a:p xmlns:a="http://schemas.openxmlformats.org/drawingml/2006/main">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203C2"/>
            </a:solidFill>
            <a:effectLst/>
            <a:uLnTx/>
            <a:uFillTx/>
            <a:latin typeface="Symbol" pitchFamily="18" charset="2"/>
            <a:ea typeface="+mn-ea"/>
            <a:cs typeface="+mn-cs"/>
          </a:endParaRPr>
        </a:p>
      </cdr:txBody>
    </cdr:sp>
  </cdr:relSizeAnchor>
  <cdr:relSizeAnchor xmlns:cdr="http://schemas.openxmlformats.org/drawingml/2006/chartDrawing">
    <cdr:from>
      <cdr:x>0.78082</cdr:x>
      <cdr:y>0.07471</cdr:y>
    </cdr:from>
    <cdr:to>
      <cdr:x>0.88067</cdr:x>
      <cdr:y>0.57462</cdr:y>
    </cdr:to>
    <cdr:sp macro="" textlink="">
      <cdr:nvSpPr>
        <cdr:cNvPr id="8" name="Oval 7"/>
        <cdr:cNvSpPr/>
      </cdr:nvSpPr>
      <cdr:spPr bwMode="auto">
        <a:xfrm xmlns:a="http://schemas.openxmlformats.org/drawingml/2006/main">
          <a:off x="5813307" y="349394"/>
          <a:ext cx="743357" cy="2337954"/>
        </a:xfrm>
        <a:prstGeom xmlns:a="http://schemas.openxmlformats.org/drawingml/2006/main" prst="ellipse">
          <a:avLst/>
        </a:prstGeom>
        <a:noFill xmlns:a="http://schemas.openxmlformats.org/drawingml/2006/main"/>
        <a:ln xmlns:a="http://schemas.openxmlformats.org/drawingml/2006/main" w="25400" cap="flat" cmpd="sng" algn="ctr">
          <a:solidFill>
            <a:srgbClr val="0153A5"/>
          </a:solidFill>
          <a:prstDash val="solid"/>
          <a:round/>
          <a:headEnd type="none" w="sm" len="sm"/>
          <a:tailEnd type="none" w="sm" len="sm"/>
        </a:ln>
        <a:effectLst xmlns:a="http://schemas.openxmlformats.org/drawingml/2006/main"/>
      </cdr:spPr>
      <cdr:txBody>
        <a:bodyPr xmlns:a="http://schemas.openxmlformats.org/drawingml/2006/main" vert="horz" wrap="square" lIns="91440" tIns="45720" rIns="91440" bIns="45720" numCol="1" rtlCol="0" anchor="t" anchorCtr="0" compatLnSpc="1">
          <a:prstTxWarp prst="textNoShape">
            <a:avLst/>
          </a:prstTxWarp>
        </a:bodyPr>
        <a:lstStyle xmlns:a="http://schemas.openxmlformats.org/drawingml/2006/main">
          <a:defPPr>
            <a:defRPr lang="en-US"/>
          </a:defPPr>
          <a:lvl1pPr algn="l" rtl="0" eaLnBrk="0" fontAlgn="base" hangingPunct="0">
            <a:spcBef>
              <a:spcPct val="0"/>
            </a:spcBef>
            <a:spcAft>
              <a:spcPct val="0"/>
            </a:spcAft>
            <a:defRPr sz="4000" b="1"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4000" b="1"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4000" b="1"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4000" b="1"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4000" b="1" kern="1200">
              <a:solidFill>
                <a:schemeClr val="tx1"/>
              </a:solidFill>
              <a:latin typeface="Times New Roman" pitchFamily="18" charset="0"/>
              <a:ea typeface="+mn-ea"/>
              <a:cs typeface="+mn-cs"/>
            </a:defRPr>
          </a:lvl5pPr>
          <a:lvl6pPr marL="2286000" algn="l" defTabSz="914400" rtl="0" eaLnBrk="1" latinLnBrk="0" hangingPunct="1">
            <a:defRPr sz="4000" b="1" kern="1200">
              <a:solidFill>
                <a:schemeClr val="tx1"/>
              </a:solidFill>
              <a:latin typeface="Times New Roman" pitchFamily="18" charset="0"/>
              <a:ea typeface="+mn-ea"/>
              <a:cs typeface="+mn-cs"/>
            </a:defRPr>
          </a:lvl6pPr>
          <a:lvl7pPr marL="2743200" algn="l" defTabSz="914400" rtl="0" eaLnBrk="1" latinLnBrk="0" hangingPunct="1">
            <a:defRPr sz="4000" b="1" kern="1200">
              <a:solidFill>
                <a:schemeClr val="tx1"/>
              </a:solidFill>
              <a:latin typeface="Times New Roman" pitchFamily="18" charset="0"/>
              <a:ea typeface="+mn-ea"/>
              <a:cs typeface="+mn-cs"/>
            </a:defRPr>
          </a:lvl7pPr>
          <a:lvl8pPr marL="3200400" algn="l" defTabSz="914400" rtl="0" eaLnBrk="1" latinLnBrk="0" hangingPunct="1">
            <a:defRPr sz="4000" b="1" kern="1200">
              <a:solidFill>
                <a:schemeClr val="tx1"/>
              </a:solidFill>
              <a:latin typeface="Times New Roman" pitchFamily="18" charset="0"/>
              <a:ea typeface="+mn-ea"/>
              <a:cs typeface="+mn-cs"/>
            </a:defRPr>
          </a:lvl8pPr>
          <a:lvl9pPr marL="3657600" algn="l" defTabSz="914400" rtl="0" eaLnBrk="1" latinLnBrk="0" hangingPunct="1">
            <a:defRPr sz="4000" b="1" kern="1200">
              <a:solidFill>
                <a:schemeClr val="tx1"/>
              </a:solidFill>
              <a:latin typeface="Times New Roman" pitchFamily="18" charset="0"/>
              <a:ea typeface="+mn-ea"/>
              <a:cs typeface="+mn-cs"/>
            </a:defRPr>
          </a:lvl9pPr>
        </a:lstStyle>
        <a:p xmlns:a="http://schemas.openxmlformats.org/drawingml/2006/main">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203C2"/>
            </a:solidFill>
            <a:effectLst/>
            <a:uLnTx/>
            <a:uFillTx/>
            <a:latin typeface="Symbol" pitchFamily="18" charset="2"/>
            <a:ea typeface="+mn-ea"/>
            <a:cs typeface="+mn-cs"/>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0.19883</cdr:x>
      <cdr:y>0.34577</cdr:y>
    </cdr:from>
    <cdr:to>
      <cdr:x>0.29868</cdr:x>
      <cdr:y>0.84568</cdr:y>
    </cdr:to>
    <cdr:sp macro="" textlink="">
      <cdr:nvSpPr>
        <cdr:cNvPr id="3" name="Oval 2"/>
        <cdr:cNvSpPr/>
      </cdr:nvSpPr>
      <cdr:spPr bwMode="auto">
        <a:xfrm xmlns:a="http://schemas.openxmlformats.org/drawingml/2006/main">
          <a:off x="1480274" y="1617081"/>
          <a:ext cx="743392" cy="2337966"/>
        </a:xfrm>
        <a:prstGeom xmlns:a="http://schemas.openxmlformats.org/drawingml/2006/main" prst="ellipse">
          <a:avLst/>
        </a:prstGeom>
        <a:noFill xmlns:a="http://schemas.openxmlformats.org/drawingml/2006/main"/>
        <a:ln xmlns:a="http://schemas.openxmlformats.org/drawingml/2006/main" w="25400" cap="flat" cmpd="sng" algn="ctr">
          <a:solidFill>
            <a:srgbClr val="0153A5"/>
          </a:solidFill>
          <a:prstDash val="solid"/>
          <a:round/>
          <a:headEnd type="none" w="sm" len="sm"/>
          <a:tailEnd type="none" w="sm" len="sm"/>
        </a:ln>
        <a:effectLst xmlns:a="http://schemas.openxmlformats.org/drawingml/2006/main"/>
      </cdr:spPr>
      <cdr:txBody>
        <a:bodyPr xmlns:a="http://schemas.openxmlformats.org/drawingml/2006/main" vert="horz" wrap="square" lIns="91440" tIns="45720" rIns="91440" bIns="45720" numCol="1" rtlCol="0" anchor="t" anchorCtr="0" compatLnSpc="1">
          <a:prstTxWarp prst="textNoShape">
            <a:avLst/>
          </a:prstTxWarp>
        </a:bodyPr>
        <a:lstStyle xmlns:a="http://schemas.openxmlformats.org/drawingml/2006/main">
          <a:defPPr>
            <a:defRPr lang="en-US"/>
          </a:defPPr>
          <a:lvl1pPr algn="l" rtl="0" eaLnBrk="0" fontAlgn="base" hangingPunct="0">
            <a:spcBef>
              <a:spcPct val="0"/>
            </a:spcBef>
            <a:spcAft>
              <a:spcPct val="0"/>
            </a:spcAft>
            <a:defRPr sz="4000" b="1"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4000" b="1"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4000" b="1"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4000" b="1"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4000" b="1" kern="1200">
              <a:solidFill>
                <a:schemeClr val="tx1"/>
              </a:solidFill>
              <a:latin typeface="Times New Roman" pitchFamily="18" charset="0"/>
              <a:ea typeface="+mn-ea"/>
              <a:cs typeface="+mn-cs"/>
            </a:defRPr>
          </a:lvl5pPr>
          <a:lvl6pPr marL="2286000" algn="l" defTabSz="914400" rtl="0" eaLnBrk="1" latinLnBrk="0" hangingPunct="1">
            <a:defRPr sz="4000" b="1" kern="1200">
              <a:solidFill>
                <a:schemeClr val="tx1"/>
              </a:solidFill>
              <a:latin typeface="Times New Roman" pitchFamily="18" charset="0"/>
              <a:ea typeface="+mn-ea"/>
              <a:cs typeface="+mn-cs"/>
            </a:defRPr>
          </a:lvl6pPr>
          <a:lvl7pPr marL="2743200" algn="l" defTabSz="914400" rtl="0" eaLnBrk="1" latinLnBrk="0" hangingPunct="1">
            <a:defRPr sz="4000" b="1" kern="1200">
              <a:solidFill>
                <a:schemeClr val="tx1"/>
              </a:solidFill>
              <a:latin typeface="Times New Roman" pitchFamily="18" charset="0"/>
              <a:ea typeface="+mn-ea"/>
              <a:cs typeface="+mn-cs"/>
            </a:defRPr>
          </a:lvl7pPr>
          <a:lvl8pPr marL="3200400" algn="l" defTabSz="914400" rtl="0" eaLnBrk="1" latinLnBrk="0" hangingPunct="1">
            <a:defRPr sz="4000" b="1" kern="1200">
              <a:solidFill>
                <a:schemeClr val="tx1"/>
              </a:solidFill>
              <a:latin typeface="Times New Roman" pitchFamily="18" charset="0"/>
              <a:ea typeface="+mn-ea"/>
              <a:cs typeface="+mn-cs"/>
            </a:defRPr>
          </a:lvl8pPr>
          <a:lvl9pPr marL="3657600" algn="l" defTabSz="914400" rtl="0" eaLnBrk="1" latinLnBrk="0" hangingPunct="1">
            <a:defRPr sz="4000" b="1" kern="1200">
              <a:solidFill>
                <a:schemeClr val="tx1"/>
              </a:solidFill>
              <a:latin typeface="Times New Roman" pitchFamily="18" charset="0"/>
              <a:ea typeface="+mn-ea"/>
              <a:cs typeface="+mn-cs"/>
            </a:defRPr>
          </a:lvl9pPr>
        </a:lstStyle>
        <a:p xmlns:a="http://schemas.openxmlformats.org/drawingml/2006/main">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203C2"/>
            </a:solidFill>
            <a:effectLst/>
            <a:uLnTx/>
            <a:uFillTx/>
            <a:latin typeface="Symbol" pitchFamily="18" charset="2"/>
            <a:ea typeface="+mn-ea"/>
            <a:cs typeface="+mn-cs"/>
          </a:endParaRPr>
        </a:p>
      </cdr:txBody>
    </cdr:sp>
  </cdr:relSizeAnchor>
  <cdr:relSizeAnchor xmlns:cdr="http://schemas.openxmlformats.org/drawingml/2006/chartDrawing">
    <cdr:from>
      <cdr:x>0.48494</cdr:x>
      <cdr:y>0.25245</cdr:y>
    </cdr:from>
    <cdr:to>
      <cdr:x>0.58479</cdr:x>
      <cdr:y>0.75236</cdr:y>
    </cdr:to>
    <cdr:sp macro="" textlink="">
      <cdr:nvSpPr>
        <cdr:cNvPr id="7" name="Oval 6"/>
        <cdr:cNvSpPr/>
      </cdr:nvSpPr>
      <cdr:spPr bwMode="auto">
        <a:xfrm xmlns:a="http://schemas.openxmlformats.org/drawingml/2006/main">
          <a:off x="3610435" y="1180667"/>
          <a:ext cx="743357" cy="2337954"/>
        </a:xfrm>
        <a:prstGeom xmlns:a="http://schemas.openxmlformats.org/drawingml/2006/main" prst="ellipse">
          <a:avLst/>
        </a:prstGeom>
        <a:noFill xmlns:a="http://schemas.openxmlformats.org/drawingml/2006/main"/>
        <a:ln xmlns:a="http://schemas.openxmlformats.org/drawingml/2006/main" w="25400" cap="flat" cmpd="sng" algn="ctr">
          <a:solidFill>
            <a:srgbClr val="0153A5"/>
          </a:solidFill>
          <a:prstDash val="solid"/>
          <a:round/>
          <a:headEnd type="none" w="sm" len="sm"/>
          <a:tailEnd type="none" w="sm" len="sm"/>
        </a:ln>
        <a:effectLst xmlns:a="http://schemas.openxmlformats.org/drawingml/2006/main"/>
      </cdr:spPr>
      <cdr:txBody>
        <a:bodyPr xmlns:a="http://schemas.openxmlformats.org/drawingml/2006/main" vert="horz" wrap="square" lIns="91440" tIns="45720" rIns="91440" bIns="45720" numCol="1" rtlCol="0" anchor="t" anchorCtr="0" compatLnSpc="1">
          <a:prstTxWarp prst="textNoShape">
            <a:avLst/>
          </a:prstTxWarp>
        </a:bodyPr>
        <a:lstStyle xmlns:a="http://schemas.openxmlformats.org/drawingml/2006/main">
          <a:defPPr>
            <a:defRPr lang="en-US"/>
          </a:defPPr>
          <a:lvl1pPr algn="l" rtl="0" eaLnBrk="0" fontAlgn="base" hangingPunct="0">
            <a:spcBef>
              <a:spcPct val="0"/>
            </a:spcBef>
            <a:spcAft>
              <a:spcPct val="0"/>
            </a:spcAft>
            <a:defRPr sz="4000" b="1"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4000" b="1"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4000" b="1"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4000" b="1"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4000" b="1" kern="1200">
              <a:solidFill>
                <a:schemeClr val="tx1"/>
              </a:solidFill>
              <a:latin typeface="Times New Roman" pitchFamily="18" charset="0"/>
              <a:ea typeface="+mn-ea"/>
              <a:cs typeface="+mn-cs"/>
            </a:defRPr>
          </a:lvl5pPr>
          <a:lvl6pPr marL="2286000" algn="l" defTabSz="914400" rtl="0" eaLnBrk="1" latinLnBrk="0" hangingPunct="1">
            <a:defRPr sz="4000" b="1" kern="1200">
              <a:solidFill>
                <a:schemeClr val="tx1"/>
              </a:solidFill>
              <a:latin typeface="Times New Roman" pitchFamily="18" charset="0"/>
              <a:ea typeface="+mn-ea"/>
              <a:cs typeface="+mn-cs"/>
            </a:defRPr>
          </a:lvl6pPr>
          <a:lvl7pPr marL="2743200" algn="l" defTabSz="914400" rtl="0" eaLnBrk="1" latinLnBrk="0" hangingPunct="1">
            <a:defRPr sz="4000" b="1" kern="1200">
              <a:solidFill>
                <a:schemeClr val="tx1"/>
              </a:solidFill>
              <a:latin typeface="Times New Roman" pitchFamily="18" charset="0"/>
              <a:ea typeface="+mn-ea"/>
              <a:cs typeface="+mn-cs"/>
            </a:defRPr>
          </a:lvl7pPr>
          <a:lvl8pPr marL="3200400" algn="l" defTabSz="914400" rtl="0" eaLnBrk="1" latinLnBrk="0" hangingPunct="1">
            <a:defRPr sz="4000" b="1" kern="1200">
              <a:solidFill>
                <a:schemeClr val="tx1"/>
              </a:solidFill>
              <a:latin typeface="Times New Roman" pitchFamily="18" charset="0"/>
              <a:ea typeface="+mn-ea"/>
              <a:cs typeface="+mn-cs"/>
            </a:defRPr>
          </a:lvl8pPr>
          <a:lvl9pPr marL="3657600" algn="l" defTabSz="914400" rtl="0" eaLnBrk="1" latinLnBrk="0" hangingPunct="1">
            <a:defRPr sz="4000" b="1" kern="1200">
              <a:solidFill>
                <a:schemeClr val="tx1"/>
              </a:solidFill>
              <a:latin typeface="Times New Roman" pitchFamily="18" charset="0"/>
              <a:ea typeface="+mn-ea"/>
              <a:cs typeface="+mn-cs"/>
            </a:defRPr>
          </a:lvl9pPr>
        </a:lstStyle>
        <a:p xmlns:a="http://schemas.openxmlformats.org/drawingml/2006/main">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203C2"/>
            </a:solidFill>
            <a:effectLst/>
            <a:uLnTx/>
            <a:uFillTx/>
            <a:latin typeface="Symbol" pitchFamily="18" charset="2"/>
            <a:ea typeface="+mn-ea"/>
            <a:cs typeface="+mn-cs"/>
          </a:endParaRPr>
        </a:p>
      </cdr:txBody>
    </cdr:sp>
  </cdr:relSizeAnchor>
  <cdr:relSizeAnchor xmlns:cdr="http://schemas.openxmlformats.org/drawingml/2006/chartDrawing">
    <cdr:from>
      <cdr:x>0.78082</cdr:x>
      <cdr:y>0.17691</cdr:y>
    </cdr:from>
    <cdr:to>
      <cdr:x>0.88067</cdr:x>
      <cdr:y>0.67682</cdr:y>
    </cdr:to>
    <cdr:sp macro="" textlink="">
      <cdr:nvSpPr>
        <cdr:cNvPr id="8" name="Oval 7"/>
        <cdr:cNvSpPr/>
      </cdr:nvSpPr>
      <cdr:spPr bwMode="auto">
        <a:xfrm xmlns:a="http://schemas.openxmlformats.org/drawingml/2006/main">
          <a:off x="5813272" y="827384"/>
          <a:ext cx="743392" cy="2337966"/>
        </a:xfrm>
        <a:prstGeom xmlns:a="http://schemas.openxmlformats.org/drawingml/2006/main" prst="ellipse">
          <a:avLst/>
        </a:prstGeom>
        <a:noFill xmlns:a="http://schemas.openxmlformats.org/drawingml/2006/main"/>
        <a:ln xmlns:a="http://schemas.openxmlformats.org/drawingml/2006/main" w="25400" cap="flat" cmpd="sng" algn="ctr">
          <a:solidFill>
            <a:srgbClr val="0153A5"/>
          </a:solidFill>
          <a:prstDash val="solid"/>
          <a:round/>
          <a:headEnd type="none" w="sm" len="sm"/>
          <a:tailEnd type="none" w="sm" len="sm"/>
        </a:ln>
        <a:effectLst xmlns:a="http://schemas.openxmlformats.org/drawingml/2006/main"/>
      </cdr:spPr>
      <cdr:txBody>
        <a:bodyPr xmlns:a="http://schemas.openxmlformats.org/drawingml/2006/main" vert="horz" wrap="square" lIns="91440" tIns="45720" rIns="91440" bIns="45720" numCol="1" rtlCol="0" anchor="t" anchorCtr="0" compatLnSpc="1">
          <a:prstTxWarp prst="textNoShape">
            <a:avLst/>
          </a:prstTxWarp>
        </a:bodyPr>
        <a:lstStyle xmlns:a="http://schemas.openxmlformats.org/drawingml/2006/main">
          <a:defPPr>
            <a:defRPr lang="en-US"/>
          </a:defPPr>
          <a:lvl1pPr algn="l" rtl="0" eaLnBrk="0" fontAlgn="base" hangingPunct="0">
            <a:spcBef>
              <a:spcPct val="0"/>
            </a:spcBef>
            <a:spcAft>
              <a:spcPct val="0"/>
            </a:spcAft>
            <a:defRPr sz="4000" b="1"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4000" b="1"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4000" b="1"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4000" b="1"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4000" b="1" kern="1200">
              <a:solidFill>
                <a:schemeClr val="tx1"/>
              </a:solidFill>
              <a:latin typeface="Times New Roman" pitchFamily="18" charset="0"/>
              <a:ea typeface="+mn-ea"/>
              <a:cs typeface="+mn-cs"/>
            </a:defRPr>
          </a:lvl5pPr>
          <a:lvl6pPr marL="2286000" algn="l" defTabSz="914400" rtl="0" eaLnBrk="1" latinLnBrk="0" hangingPunct="1">
            <a:defRPr sz="4000" b="1" kern="1200">
              <a:solidFill>
                <a:schemeClr val="tx1"/>
              </a:solidFill>
              <a:latin typeface="Times New Roman" pitchFamily="18" charset="0"/>
              <a:ea typeface="+mn-ea"/>
              <a:cs typeface="+mn-cs"/>
            </a:defRPr>
          </a:lvl6pPr>
          <a:lvl7pPr marL="2743200" algn="l" defTabSz="914400" rtl="0" eaLnBrk="1" latinLnBrk="0" hangingPunct="1">
            <a:defRPr sz="4000" b="1" kern="1200">
              <a:solidFill>
                <a:schemeClr val="tx1"/>
              </a:solidFill>
              <a:latin typeface="Times New Roman" pitchFamily="18" charset="0"/>
              <a:ea typeface="+mn-ea"/>
              <a:cs typeface="+mn-cs"/>
            </a:defRPr>
          </a:lvl7pPr>
          <a:lvl8pPr marL="3200400" algn="l" defTabSz="914400" rtl="0" eaLnBrk="1" latinLnBrk="0" hangingPunct="1">
            <a:defRPr sz="4000" b="1" kern="1200">
              <a:solidFill>
                <a:schemeClr val="tx1"/>
              </a:solidFill>
              <a:latin typeface="Times New Roman" pitchFamily="18" charset="0"/>
              <a:ea typeface="+mn-ea"/>
              <a:cs typeface="+mn-cs"/>
            </a:defRPr>
          </a:lvl8pPr>
          <a:lvl9pPr marL="3657600" algn="l" defTabSz="914400" rtl="0" eaLnBrk="1" latinLnBrk="0" hangingPunct="1">
            <a:defRPr sz="4000" b="1" kern="1200">
              <a:solidFill>
                <a:schemeClr val="tx1"/>
              </a:solidFill>
              <a:latin typeface="Times New Roman" pitchFamily="18" charset="0"/>
              <a:ea typeface="+mn-ea"/>
              <a:cs typeface="+mn-cs"/>
            </a:defRPr>
          </a:lvl9pPr>
        </a:lstStyle>
        <a:p xmlns:a="http://schemas.openxmlformats.org/drawingml/2006/main">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1203C2"/>
            </a:solidFill>
            <a:effectLst/>
            <a:uLnTx/>
            <a:uFillTx/>
            <a:latin typeface="Symbol" pitchFamily="18" charset="2"/>
            <a:ea typeface="+mn-ea"/>
            <a:cs typeface="+mn-cs"/>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980D18-98AE-4D31-816A-7F2449F00868}" type="datetimeFigureOut">
              <a:rPr lang="en-US" smtClean="0"/>
              <a:t>4/19/2022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8841D4E-1843-425F-A656-C039C9C9C9AD}" type="slidenum">
              <a:rPr lang="en-US" smtClean="0"/>
              <a:t>‹#›</a:t>
            </a:fld>
            <a:endParaRPr lang="en-US"/>
          </a:p>
        </p:txBody>
      </p:sp>
    </p:spTree>
    <p:extLst>
      <p:ext uri="{BB962C8B-B14F-4D97-AF65-F5344CB8AC3E}">
        <p14:creationId xmlns:p14="http://schemas.microsoft.com/office/powerpoint/2010/main" val="187407750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22T04:39:32.978"/>
    </inkml:context>
    <inkml:brush xml:id="br0">
      <inkml:brushProperty name="width" value="0.35" units="cm"/>
      <inkml:brushProperty name="height" value="0.35" units="cm"/>
      <inkml:brushProperty name="color" value="#FFFFFF"/>
    </inkml:brush>
  </inkml:definitions>
  <inkml:trace contextRef="#ctx0" brushRef="#br0">445 0 24575,'-444'0'0,"889"0"0,-435 1 0,0-1 0,0 1 0,-1 1 0,1 0 0,19 6 0,-26-7 0,1 0 0,0 1 0,-1 0 0,1 0 0,-1 0 0,1 0 0,-1 0 0,0 0 0,0 1 0,0 0 0,0 0 0,-1 0 0,1 0 0,-1 0 0,1 0 0,-1 0 0,2 6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22T04:39:34.972"/>
    </inkml:context>
    <inkml:brush xml:id="br0">
      <inkml:brushProperty name="width" value="0.35" units="cm"/>
      <inkml:brushProperty name="height" value="0.35" units="cm"/>
      <inkml:brushProperty name="color" value="#FFFFFF"/>
    </inkml:brush>
  </inkml:definitions>
  <inkml:trace contextRef="#ctx0" brushRef="#br0">431 173 24575,'-6'0'0,"-6"-5"0,-6-7 0,-6-1 0,-4-4 0,-7-4 0,-8 1 0,-2 4 0,2 1 0,3 1 0,2 5 0,4 2 0,7-1 0,3-1 0,11 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22T04:39:40.975"/>
    </inkml:context>
    <inkml:brush xml:id="br0">
      <inkml:brushProperty name="width" value="0.35" units="cm"/>
      <inkml:brushProperty name="height" value="0.35" units="cm"/>
      <inkml:brushProperty name="color" value="#FFFFFF"/>
    </inkml:brush>
  </inkml:definitions>
  <inkml:trace contextRef="#ctx0" brushRef="#br0">1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22T04:39:57.180"/>
    </inkml:context>
    <inkml:brush xml:id="br0">
      <inkml:brushProperty name="width" value="0.35" units="cm"/>
      <inkml:brushProperty name="height" value="0.35" units="cm"/>
      <inkml:brushProperty name="color" value="#FFFFFF"/>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99D8E2-F809-4038-87A5-B3365FA2A329}" type="datetimeFigureOut">
              <a:rPr lang="en-US" smtClean="0"/>
              <a:t>4/18/2022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E34AAA-5C18-49C3-B67B-89E44A8E2B98}" type="slidenum">
              <a:rPr lang="en-US" smtClean="0"/>
              <a:t>‹#›</a:t>
            </a:fld>
            <a:endParaRPr lang="en-US"/>
          </a:p>
        </p:txBody>
      </p:sp>
    </p:spTree>
    <p:extLst>
      <p:ext uri="{BB962C8B-B14F-4D97-AF65-F5344CB8AC3E}">
        <p14:creationId xmlns:p14="http://schemas.microsoft.com/office/powerpoint/2010/main" val="998064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8" Type="http://schemas.openxmlformats.org/officeDocument/2006/relationships/hyperlink" Target="http://buy.geni.us/Proxy.ashx?TSID=91200&amp;GR_URL=https%3A%2F%2Fwww.amazon.com%2Fdp%2F0262232588%3Ftag%3Dwallstreetmoj-20%26linkCode%3Dogi%26th%3D1%26psc%3D1&amp;dtb=1" TargetMode="External"/><Relationship Id="rId13" Type="http://schemas.openxmlformats.org/officeDocument/2006/relationships/hyperlink" Target="http://buy.geni.us/Proxy.ashx?TSID=91200&amp;GR_URL=https%3A%2F%2Fwww.amazon.com%2Fdp%2F1118533844%3Ftag%3Dwallstreetmoj-20%26linkCode%3Dogi%26th%3D1%26psc%3D1&amp;dtb=1" TargetMode="External"/><Relationship Id="rId3" Type="http://schemas.openxmlformats.org/officeDocument/2006/relationships/hyperlink" Target="https://www.wallstreetmojo.com/econometrics/" TargetMode="External"/><Relationship Id="rId7" Type="http://schemas.openxmlformats.org/officeDocument/2006/relationships/hyperlink" Target="http://buy.geni.us/Proxy.ashx?TSID=91200&amp;GR_URL=https%3A%2F%2Fwww.amazon.com%2Fdp%2F0134461991%3Ftag%3Dwallstreetmoj-20%26linkCode%3Dogi%26th%3D1%26psc%3D1&amp;dtb=1" TargetMode="External"/><Relationship Id="rId12" Type="http://schemas.openxmlformats.org/officeDocument/2006/relationships/hyperlink" Target="http://buy.geni.us/Proxy.ashx?TSID=91200&amp;GR_URL=https%3A%2F%2Fwww.amazon.com%2Fdp%2F0073375772%3Ftag%3Dwallstreetmoj-20%26linkCode%3Dogi%26th%3D1%26psc%3D1&amp;dtb=1" TargetMode="External"/><Relationship Id="rId2" Type="http://schemas.openxmlformats.org/officeDocument/2006/relationships/slide" Target="../slides/slide41.xml"/><Relationship Id="rId1" Type="http://schemas.openxmlformats.org/officeDocument/2006/relationships/notesMaster" Target="../notesMasters/notesMaster1.xml"/><Relationship Id="rId6" Type="http://schemas.openxmlformats.org/officeDocument/2006/relationships/hyperlink" Target="http://buy.geni.us/Proxy.ashx?TSID=91200&amp;GR_URL=https%3A%2F%2Fwww.amazon.com%2Fdp%2FB01MCWAQWU%3Ftag%3Dwallstreetmoj-20%26linkCode%3Dogi%26th%3D1%26psc%3D1&amp;dtb=1" TargetMode="External"/><Relationship Id="rId11" Type="http://schemas.openxmlformats.org/officeDocument/2006/relationships/hyperlink" Target="http://buy.geni.us/Proxy.ashx?TSID=91200&amp;GR_URL=https%3A%2F%2Fwww.amazon.com%2Fdp%2F1405182571%3Ftag%3Dwallstreetmoj-20%26linkCode%3Dogi%26th%3D1%26psc%3D1&amp;dtb=1" TargetMode="External"/><Relationship Id="rId5" Type="http://schemas.openxmlformats.org/officeDocument/2006/relationships/hyperlink" Target="http://buy.geni.us/Proxy.ashx?TSID=91200&amp;GR_URL=https%3A%2F%2Fwww.amazon.com%2Fdp%2F013418274X%3Ftag%3Dwallstreetmoj-20%26linkCode%3Dogi%26th%3D1%26psc%3D1&amp;dtb=1" TargetMode="External"/><Relationship Id="rId10" Type="http://schemas.openxmlformats.org/officeDocument/2006/relationships/hyperlink" Target="http://buy.geni.us/Proxy.ashx?TSID=91200&amp;GR_URL=https%3A%2F%2Fwww.amazon.com%2Fdp%2F0134461363%3Ftag%3Dwallstreetmoj-20%26linkCode%3Dogi%26th%3D1%26psc%3D1&amp;dtb=1" TargetMode="External"/><Relationship Id="rId4" Type="http://schemas.openxmlformats.org/officeDocument/2006/relationships/hyperlink" Target="http://buy.geni.us/Proxy.ashx?TSID=91200&amp;GR_URL=https%3A%2F%2Fwww.amazon.com%2Fdp%2F0691120358%3Ftag%3Dwallstreetmoj-20%26linkCode%3Dogi%26th%3D1%26psc%3D1&amp;dtb=1" TargetMode="External"/><Relationship Id="rId9" Type="http://schemas.openxmlformats.org/officeDocument/2006/relationships/hyperlink" Target="http://buy.geni.us/Proxy.ashx?TSID=91200&amp;GR_URL=https%3A%2F%2Fwww.amazon.com%2Fdp%2F1597180483%3Ftag%3Dwallstreetmoj-20%26linkCode%3Dogi%26th%3D1%26psc%3D1&amp;dtb=1"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In this lecture I will cover the topic of panel data analysis.  This is a vast and complex area, and my goal is to only provide a high-level overview and to also show you some ways to implement simple panel data analysis within Excel. A lot of data obtained available from digital marketing can typically be structured as panel data, which is why it is useful to learn about this type of analytics. </a:t>
            </a:r>
          </a:p>
          <a:p>
            <a:endParaRPr lang="en-US" dirty="0"/>
          </a:p>
          <a:p>
            <a:r>
              <a:rPr lang="en-US" dirty="0"/>
              <a:t>I will describe the basic structure of panel data, the types of insights you can obtain from panel data, give you an example of panel data analytics for a keywords database, and show how to implement simple panel data analysis in Excel.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1</a:t>
            </a:fld>
            <a:endParaRPr lang="en-US"/>
          </a:p>
        </p:txBody>
      </p:sp>
    </p:spTree>
    <p:extLst>
      <p:ext uri="{BB962C8B-B14F-4D97-AF65-F5344CB8AC3E}">
        <p14:creationId xmlns:p14="http://schemas.microsoft.com/office/powerpoint/2010/main" val="2309283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https://www.differencebetween.com/difference-between-time-series-and-panel-data/#Panel%20Data </a:t>
            </a:r>
          </a:p>
        </p:txBody>
      </p:sp>
      <p:sp>
        <p:nvSpPr>
          <p:cNvPr id="4" name="Slide Number Placeholder 3"/>
          <p:cNvSpPr>
            <a:spLocks noGrp="1"/>
          </p:cNvSpPr>
          <p:nvPr>
            <p:ph type="sldNum" sz="quarter" idx="5"/>
          </p:nvPr>
        </p:nvSpPr>
        <p:spPr/>
        <p:txBody>
          <a:bodyPr/>
          <a:lstStyle/>
          <a:p>
            <a:fld id="{AEE34AAA-5C18-49C3-B67B-89E44A8E2B98}" type="slidenum">
              <a:rPr lang="en-US" smtClean="0"/>
              <a:t>4</a:t>
            </a:fld>
            <a:endParaRPr lang="en-US"/>
          </a:p>
        </p:txBody>
      </p:sp>
    </p:spTree>
    <p:extLst>
      <p:ext uri="{BB962C8B-B14F-4D97-AF65-F5344CB8AC3E}">
        <p14:creationId xmlns:p14="http://schemas.microsoft.com/office/powerpoint/2010/main" val="878897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In marketing, we are seeing a shift from static data collection (for example, a one-time collection of data, say from a survey) towards continuous real-time data collection, such as in web logs, social networks, sensors, and even many types of transactions data.  We are also seeing new types of data being collected that include non-numeric types such as text, audio, and video.</a:t>
            </a:r>
          </a:p>
          <a:p>
            <a:r>
              <a:rPr lang="en-US" dirty="0"/>
              <a:t>  </a:t>
            </a:r>
          </a:p>
          <a:p>
            <a:r>
              <a:rPr lang="en-US" dirty="0"/>
              <a:t>Panel data represents an intermediate point between static and continuous data, in that we obtain multiple observations of the same entity across time or across different contexts. The multiple observations could occur across time (say data collected about keyword conversions everyday), or across geographies (for example data collected about keyword conversions in the 43,000 </a:t>
            </a:r>
            <a:r>
              <a:rPr lang="en-US" dirty="0" err="1"/>
              <a:t>zipcodes</a:t>
            </a:r>
            <a:r>
              <a:rPr lang="en-US" dirty="0"/>
              <a:t> in the US), or in  other contexts where data is collected over multiple observations.  A panel data structure over three dimensions could include forecasts for a product made by many different salespeople (first dimension of the panel) for several periods in the future (second dimension of the panel) for different markets (the third dimension).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6</a:t>
            </a:fld>
            <a:endParaRPr lang="en-US"/>
          </a:p>
        </p:txBody>
      </p:sp>
    </p:spTree>
    <p:extLst>
      <p:ext uri="{BB962C8B-B14F-4D97-AF65-F5344CB8AC3E}">
        <p14:creationId xmlns:p14="http://schemas.microsoft.com/office/powerpoint/2010/main" val="3088615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E34AAA-5C18-49C3-B67B-89E44A8E2B98}" type="slidenum">
              <a:rPr lang="en-US" smtClean="0"/>
              <a:t>7</a:t>
            </a:fld>
            <a:endParaRPr lang="en-US"/>
          </a:p>
        </p:txBody>
      </p:sp>
    </p:spTree>
    <p:extLst>
      <p:ext uri="{BB962C8B-B14F-4D97-AF65-F5344CB8AC3E}">
        <p14:creationId xmlns:p14="http://schemas.microsoft.com/office/powerpoint/2010/main" val="1840403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The key point is that we have multiple observations of the same entity.  And we have such observations for several entities (i.e. we have a panel of entities).  As an example, I will use a “panel” of keywords, for which we measure various outcomes (such as clickthrough rates, conversions, impressions, etc.) over several different periods (say time of day, day of week, or monthly averages, </a:t>
            </a:r>
            <a:r>
              <a:rPr lang="en-US" dirty="0" err="1"/>
              <a:t>etc</a:t>
            </a:r>
            <a:r>
              <a:rPr lang="en-US" dirty="0"/>
              <a:t>).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8</a:t>
            </a:fld>
            <a:endParaRPr lang="en-US"/>
          </a:p>
        </p:txBody>
      </p:sp>
    </p:spTree>
    <p:extLst>
      <p:ext uri="{BB962C8B-B14F-4D97-AF65-F5344CB8AC3E}">
        <p14:creationId xmlns:p14="http://schemas.microsoft.com/office/powerpoint/2010/main" val="1921878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685800" y="4400549"/>
            <a:ext cx="5486400" cy="4284663"/>
          </a:xfrm>
        </p:spPr>
        <p:txBody>
          <a:bodyPr/>
          <a:lstStyle/>
          <a:p>
            <a:r>
              <a:rPr lang="en-US" dirty="0"/>
              <a:t>An important reason for using panel analysis with keywords is that we can identify if there are certain characteristics of keywords that provide a favorable bump in some outcome measure of interest to us, such as conversions.  For example, if we find that branded keywords on average have higher conversions than unbranded keywords across different contexts, even after accounting for other factors that influence the outcome measure (such as average position of the ad, the type of </a:t>
            </a:r>
            <a:r>
              <a:rPr lang="en-US" dirty="0" err="1"/>
              <a:t>kewyord</a:t>
            </a:r>
            <a:r>
              <a:rPr lang="en-US" dirty="0"/>
              <a:t> match we used), then we can use more branded keywords in our campaign.  Or, if we find that keywords that contain the phrase “free” only brings subscribers who generate negative customer lifetime value, we can avoid using those keywords even though we know it leads to some conversions.  Such systematic patterns of performance could help you generate strategic guidelines for the search campaign. </a:t>
            </a:r>
          </a:p>
          <a:p>
            <a:r>
              <a:rPr lang="en-US" dirty="0"/>
              <a:t>Another reason for using panel data analysis is that the model developed using such data will usually be more accurate because you account for more sources of variation in the data.  In other words, an appropriately executed panel data analysis uses more data to get more precise estimates. </a:t>
            </a:r>
          </a:p>
          <a:p>
            <a:endParaRPr lang="en-US" dirty="0"/>
          </a:p>
          <a:p>
            <a:r>
              <a:rPr lang="en-US" dirty="0"/>
              <a:t>Finally, with panel data you get a better understanding of the processes that change over time, such as whether the effects of keywords with the word “free” changes over time (for example, because more competitors also start using free in their search advertising).  We won’t get into these dynamic aspect in this course, but this is an area where there are many emerging applications in digital marketing.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9</a:t>
            </a:fld>
            <a:endParaRPr lang="en-US"/>
          </a:p>
        </p:txBody>
      </p:sp>
    </p:spTree>
    <p:extLst>
      <p:ext uri="{BB962C8B-B14F-4D97-AF65-F5344CB8AC3E}">
        <p14:creationId xmlns:p14="http://schemas.microsoft.com/office/powerpoint/2010/main" val="2557362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This is an example of panel data.  We have three keywords and we have multiple observations associated with those keywords.  We have also multiple observations associated with time of day.  Here you could construct a panel of keywords (3 keywords or in other words there are 3 members in this panel), or you could construct a panel based on time of day (8 members in this panel).  For each of these two panels, we have multiple observations (8 observations per panel member for keywords) and 3 observations per panel member for time of day.</a:t>
            </a:r>
          </a:p>
          <a:p>
            <a:r>
              <a:rPr lang="en-US" dirty="0"/>
              <a:t>Note, however, that we do not have a panel of keywords </a:t>
            </a:r>
            <a:r>
              <a:rPr lang="en-US" b="1" dirty="0"/>
              <a:t>and</a:t>
            </a:r>
            <a:r>
              <a:rPr lang="en-US" dirty="0"/>
              <a:t> time of day – then there would be 24 members in such a panel, and we would have only one observation per panel member, not multiple observations per panel.  </a:t>
            </a:r>
          </a:p>
          <a:p>
            <a:endParaRPr lang="en-US" dirty="0"/>
          </a:p>
          <a:p>
            <a:r>
              <a:rPr lang="en-US" dirty="0"/>
              <a:t>Another thing to note is that we have a balanced panel here, which means we have the same number of observations for each member in the panel, but this will generally not be the case – for example, in most keyword databases, every keyword is likely to have a different number of observations associated with them.  One keyword may have 5 observations, another keyword may have 10 observations, and a third may have 2 observations, and so on.  Such a panel is called unbalanced. One implication of having unbalanced panel is that statistical inference would not be as precise with unbalanced panel as you might have with balanced panels.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10</a:t>
            </a:fld>
            <a:endParaRPr lang="en-US"/>
          </a:p>
        </p:txBody>
      </p:sp>
    </p:spTree>
    <p:extLst>
      <p:ext uri="{BB962C8B-B14F-4D97-AF65-F5344CB8AC3E}">
        <p14:creationId xmlns:p14="http://schemas.microsoft.com/office/powerpoint/2010/main" val="2201862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If you take the data shown in the previous slide and run a regression analysis by ignoring the panel structure in the data, you will get a figure like what I am showing here.  This shows that, on average, conversions increase when we spend more (not surprising).  If you spend $2000 on one of these keywords, you should expect to realize 4.812+2000*0.00243 conversions, i.e., get, on average, 9.7 conversions. </a:t>
            </a:r>
          </a:p>
          <a:p>
            <a:endParaRPr lang="en-US" dirty="0"/>
          </a:p>
          <a:p>
            <a:r>
              <a:rPr lang="en-US" dirty="0"/>
              <a:t>We can represent this model as a regression line or equation.  In the equation, the index </a:t>
            </a:r>
            <a:r>
              <a:rPr lang="en-US" i="1" dirty="0" err="1"/>
              <a:t>i</a:t>
            </a:r>
            <a:r>
              <a:rPr lang="en-US" dirty="0"/>
              <a:t> denotes keyword, and the index </a:t>
            </a:r>
            <a:r>
              <a:rPr lang="en-US" i="1" dirty="0"/>
              <a:t>t</a:t>
            </a:r>
            <a:r>
              <a:rPr lang="en-US" dirty="0"/>
              <a:t> denotes time of day.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13</a:t>
            </a:fld>
            <a:endParaRPr lang="en-US"/>
          </a:p>
        </p:txBody>
      </p:sp>
    </p:spTree>
    <p:extLst>
      <p:ext uri="{BB962C8B-B14F-4D97-AF65-F5344CB8AC3E}">
        <p14:creationId xmlns:p14="http://schemas.microsoft.com/office/powerpoint/2010/main" val="2084714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Now I will show you how we set up the data for panel data analysis in Excel.  We have to set up dummy variable tables.  A dummy variable is one that takes on just one of two values – 0 or 1. If you have a panel with just two entities (say branded or unbranded), then you will need just 1 dummy variable.</a:t>
            </a:r>
          </a:p>
          <a:p>
            <a:endParaRPr lang="en-US" dirty="0"/>
          </a:p>
          <a:p>
            <a:r>
              <a:rPr lang="en-US" dirty="0"/>
              <a:t>In this example, we have three panel members (three keywords), and we will need 2 dummy variables KD1 and KD2 to set this up for panel data analysis.  Or, we need 7 dummy variables to set it up for obtaining the effects of the eight time-of-day panels.  Or, we need 9 variables to set it up estimating the effects associated with both the panel member and time.  You can see that this type of analysis will become cumbersome if we have say 1000 keywords.  We would then need to set up 999 dummy variables for analysis.  Many statistical software packages such as SAS, SPSS, STATA, and PLM package in R do these types of dummy variable coding automatically.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17</a:t>
            </a:fld>
            <a:endParaRPr lang="en-US"/>
          </a:p>
        </p:txBody>
      </p:sp>
    </p:spTree>
    <p:extLst>
      <p:ext uri="{BB962C8B-B14F-4D97-AF65-F5344CB8AC3E}">
        <p14:creationId xmlns:p14="http://schemas.microsoft.com/office/powerpoint/2010/main" val="1591108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If you run a simple regression model with the dummy variables, you will get estimates as indicated in the top right of this slide.  The constant term or the intercept is equal to 6.145, and the slope of the regression line is 0.00279.  This means that if you spend 2,000 dollars on keyword 1, you should expect to get 6.145+2000*0.00279 conversions, i.e. , which means you should expect to get 11.73 conversions.  On the other hand, if you spend $2,000 on keyword 3, you should expect to only get 2.42 conversions.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20</a:t>
            </a:fld>
            <a:endParaRPr lang="en-US"/>
          </a:p>
        </p:txBody>
      </p:sp>
    </p:spTree>
    <p:extLst>
      <p:ext uri="{BB962C8B-B14F-4D97-AF65-F5344CB8AC3E}">
        <p14:creationId xmlns:p14="http://schemas.microsoft.com/office/powerpoint/2010/main" val="40491430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Here I am showing a pictorial representation of the panel data analysis I just showed you.  The plot shows the variations in the conversion performance of the three keywords.  We see that keyword 2 gets more conversions compared to keywords 1 and 3.  You will also notice that by accounting for these keyword-level differences, we get a slightly steeper regression line (the slope changed from 0.00243 to 0.00279.  (In other words, we get a more precise estimate of the effect of our spending levels). </a:t>
            </a:r>
          </a:p>
          <a:p>
            <a:endParaRPr lang="en-US" dirty="0"/>
          </a:p>
          <a:p>
            <a:r>
              <a:rPr lang="en-US" dirty="0"/>
              <a:t>All else equal, we get an increase of 1.464 conversions for keyword 2 compared to keyword 1, and a bump of 10.76 conversions over keyword 3, which is the worst performing.  Keyword 3 costs a lot for the conversions it generates, which is obvious if you take a look at the raw data. </a:t>
            </a:r>
          </a:p>
          <a:p>
            <a:endParaRPr lang="en-US" dirty="0"/>
          </a:p>
          <a:p>
            <a:r>
              <a:rPr lang="en-US" dirty="0"/>
              <a:t>It would be useful for you to replicate the analysis I have shown you to get a better understanding of panel data analytics.  I will upload this data set at the course site.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22</a:t>
            </a:fld>
            <a:endParaRPr lang="en-US"/>
          </a:p>
        </p:txBody>
      </p:sp>
    </p:spTree>
    <p:extLst>
      <p:ext uri="{BB962C8B-B14F-4D97-AF65-F5344CB8AC3E}">
        <p14:creationId xmlns:p14="http://schemas.microsoft.com/office/powerpoint/2010/main" val="3095279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This is the result you should get if you regress conversions against the 7 dummy variables for hour-of-day.  The intercept value of the regression is 19.667, which in this case will be for the base hour of 0, i.e. for midnight. All other fixed effects are measured with respect to this base level. See if you can replicate these results from within Excel. </a:t>
            </a:r>
          </a:p>
          <a:p>
            <a:endParaRPr lang="en-US" dirty="0"/>
          </a:p>
          <a:p>
            <a:r>
              <a:rPr lang="en-US" dirty="0"/>
              <a:t>You could also run a regression including both hour-of-day effects and costs.  If you do that, you should see here that cost becomes an insignificant factor in explaining performance.  In other words, the effect of spending on conversion is really due to hour-of-day effects (i.e., we spent more during certain hours). </a:t>
            </a:r>
          </a:p>
          <a:p>
            <a:endParaRPr lang="en-US" dirty="0"/>
          </a:p>
          <a:p>
            <a:r>
              <a:rPr lang="en-US" dirty="0"/>
              <a:t>One general caveat about regression models.  As you add more variables to a regression model, the model could become less useful for forecasting with new data.  For forecasting, it is generally useful to build reliable models with fewer variables, rather than building a model with a large number of variables.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26</a:t>
            </a:fld>
            <a:endParaRPr lang="en-US"/>
          </a:p>
        </p:txBody>
      </p:sp>
    </p:spTree>
    <p:extLst>
      <p:ext uri="{BB962C8B-B14F-4D97-AF65-F5344CB8AC3E}">
        <p14:creationId xmlns:p14="http://schemas.microsoft.com/office/powerpoint/2010/main" val="3293334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In this chart, I am providing a conceptual representation of the panel data analysis we just did. The ellipse represents a panel of keywords. Think of each observation as a level of spending.  Then, we see that the conversions increases on average with increasing spend, i.e., the ellipses shift upward.   Each keyword is represented in one color – we see that conversions increase for both keywords.  So the average increase in conversions over the three observations is not due to the nature of the keywords because it increases for all keywords, but is really due to spending which increases as we move from observation 1 to observation 3. Thus, we can separate out </a:t>
            </a:r>
            <a:r>
              <a:rPr lang="en-US" b="1" dirty="0"/>
              <a:t>the effects of the intrinsic characteristics of keywords </a:t>
            </a:r>
            <a:r>
              <a:rPr lang="en-US" dirty="0"/>
              <a:t>(i.e., red converts better than green), from the </a:t>
            </a:r>
            <a:r>
              <a:rPr lang="en-US" b="1" dirty="0"/>
              <a:t>increases in conversion due to additional spending. </a:t>
            </a:r>
          </a:p>
          <a:p>
            <a:endParaRPr lang="en-US" dirty="0"/>
          </a:p>
          <a:p>
            <a:r>
              <a:rPr lang="en-US" dirty="0"/>
              <a:t>The effects here associated with each keyword is a “fixed effect” because there is a constant difference between the keywords across different observational contexts.  The red keyword convert between than the green keywords in all contexts.  A panel data model to obtain these types of constant effects is called a </a:t>
            </a:r>
            <a:r>
              <a:rPr lang="en-US" b="1" dirty="0"/>
              <a:t>fixed effects model</a:t>
            </a:r>
            <a:r>
              <a:rPr lang="en-US" dirty="0"/>
              <a:t>.  For this course, we will focus on fixed effects.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30</a:t>
            </a:fld>
            <a:endParaRPr lang="en-US"/>
          </a:p>
        </p:txBody>
      </p:sp>
    </p:spTree>
    <p:extLst>
      <p:ext uri="{BB962C8B-B14F-4D97-AF65-F5344CB8AC3E}">
        <p14:creationId xmlns:p14="http://schemas.microsoft.com/office/powerpoint/2010/main" val="4130458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This is a more complex pattern that you could explain with panel data.  Here although the average conversion across the panel is increasing (as before), the green keyword is increasing more rapidly than the average, whereas the red keyword experiences a slight decline even as the average performance across all keywords in the panel is increasing. This means that some other aspects of the keyword or some aspects of the observational context are affecting the two keywords differently. You could set up a panel model that allows for the slopes of the regression line for each keyword to vary to more fully capture these types of effects.  For the purposes of this course, what I have shown is a simple panel data model, without this type of sophisticated specification.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31</a:t>
            </a:fld>
            <a:endParaRPr lang="en-US"/>
          </a:p>
        </p:txBody>
      </p:sp>
    </p:spTree>
    <p:extLst>
      <p:ext uri="{BB962C8B-B14F-4D97-AF65-F5344CB8AC3E}">
        <p14:creationId xmlns:p14="http://schemas.microsoft.com/office/powerpoint/2010/main" val="15859812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Excel has a limit of 16 independent variables.</a:t>
            </a:r>
          </a:p>
          <a:p>
            <a:endParaRPr lang="en-US" altLang="en-US" dirty="0"/>
          </a:p>
          <a:p>
            <a:r>
              <a:rPr lang="en-US" altLang="en-US" dirty="0"/>
              <a:t>In random effects models, instead of specifying a fixed effect for each keyword, you could specify a distribution (e.g., a Normal distribution in the distribution of the effects of keywords) and simply estimate the parameters of the Normal distribution, which could simplify the analysis in some contexts. </a:t>
            </a:r>
          </a:p>
          <a:p>
            <a:endParaRPr lang="en-US" altLang="en-US" dirty="0"/>
          </a:p>
          <a:p>
            <a:r>
              <a:rPr lang="en-US" altLang="en-US" dirty="0"/>
              <a:t>For this course, we will implement fixed effects model in Excel, which should provide you an understanding of the main benefits of panel data analysis.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32</a:t>
            </a:fld>
            <a:endParaRPr lang="en-US"/>
          </a:p>
        </p:txBody>
      </p:sp>
    </p:spTree>
    <p:extLst>
      <p:ext uri="{BB962C8B-B14F-4D97-AF65-F5344CB8AC3E}">
        <p14:creationId xmlns:p14="http://schemas.microsoft.com/office/powerpoint/2010/main" val="2508735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In standard statistical packages, the dummy variable coding is done automatically.</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33</a:t>
            </a:fld>
            <a:endParaRPr lang="en-US"/>
          </a:p>
        </p:txBody>
      </p:sp>
    </p:spTree>
    <p:extLst>
      <p:ext uri="{BB962C8B-B14F-4D97-AF65-F5344CB8AC3E}">
        <p14:creationId xmlns:p14="http://schemas.microsoft.com/office/powerpoint/2010/main" val="2735827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eaLnBrk="0" fontAlgn="base" hangingPunct="0">
              <a:lnSpc>
                <a:spcPct val="90000"/>
              </a:lnSpc>
              <a:spcBef>
                <a:spcPct val="40000"/>
              </a:spcBef>
              <a:spcAft>
                <a:spcPct val="0"/>
              </a:spcAft>
              <a:defRPr/>
            </a:pPr>
            <a:r>
              <a:rPr lang="en-US" altLang="en-US" dirty="0"/>
              <a:t>An alternative way to conduct the simple panel data analysis is to specify a random effects model, which is statistically efficient (i.e. we get estimates with lower variance) and is to be preferred generally from a statistical point of view.  There are also some other advantages of random effects models from a statistical perspective. However, it is often less useful for managerial decision making.  </a:t>
            </a:r>
          </a:p>
          <a:p>
            <a:pPr eaLnBrk="0" fontAlgn="base" hangingPunct="0">
              <a:lnSpc>
                <a:spcPct val="90000"/>
              </a:lnSpc>
              <a:spcBef>
                <a:spcPct val="40000"/>
              </a:spcBef>
              <a:spcAft>
                <a:spcPct val="0"/>
              </a:spcAft>
              <a:defRPr/>
            </a:pPr>
            <a:endParaRPr lang="en-US" altLang="en-US" dirty="0"/>
          </a:p>
          <a:p>
            <a:pPr eaLnBrk="0" fontAlgn="base" hangingPunct="0">
              <a:lnSpc>
                <a:spcPct val="90000"/>
              </a:lnSpc>
              <a:spcBef>
                <a:spcPct val="40000"/>
              </a:spcBef>
              <a:spcAft>
                <a:spcPct val="0"/>
              </a:spcAft>
              <a:defRPr/>
            </a:pPr>
            <a:r>
              <a:rPr lang="en-US" altLang="en-US" dirty="0"/>
              <a:t>From a managerial perspective, my recommendation would be that if you do not have a sufficient number of observations to assess the fixed effect of each panel member, then consolidate panel members into larger groups, and then estimate fixed effects for the larger groups for which you have sufficient observations. </a:t>
            </a:r>
          </a:p>
          <a:p>
            <a:endParaRPr lang="en-US" altLang="en-US" dirty="0"/>
          </a:p>
          <a:p>
            <a:r>
              <a:rPr lang="en-US" altLang="en-US" dirty="0"/>
              <a:t>Advanced software packages provide a test to check whether a random effects model would be appropriate for the data.  The test is called a Hausman test.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34</a:t>
            </a:fld>
            <a:endParaRPr lang="en-US"/>
          </a:p>
        </p:txBody>
      </p:sp>
    </p:spTree>
    <p:extLst>
      <p:ext uri="{BB962C8B-B14F-4D97-AF65-F5344CB8AC3E}">
        <p14:creationId xmlns:p14="http://schemas.microsoft.com/office/powerpoint/2010/main" val="20598718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Economics is a stand-alone subject. But until you learn the mathematical &amp; statistical parts which are deeply ingrained with the subject, you wouldn’t be able to use the concepts well. And there lies the importance of </a:t>
            </a:r>
            <a:r>
              <a:rPr lang="en-US" sz="1800" b="1" dirty="0">
                <a:solidFill>
                  <a:srgbClr val="0CA0A0"/>
                </a:solidFill>
                <a:effectLst/>
                <a:latin typeface="Segoe UI" panose="020B0502040204020203" pitchFamily="34" charset="0"/>
                <a:ea typeface="Times New Roman" panose="02020603050405020304" pitchFamily="18" charset="0"/>
                <a:cs typeface="Times New Roman" panose="02020603050405020304" pitchFamily="18" charset="0"/>
                <a:hlinkClick r:id="rId3"/>
              </a:rPr>
              <a:t>econometrics</a:t>
            </a:r>
            <a:r>
              <a:rPr lang="en-US" sz="1800"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 Below is the list of top Econometrics Books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0"/>
              </a:spcAft>
            </a:pPr>
            <a:r>
              <a:rPr lang="en-US" sz="1800"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0"/>
              </a:spcAft>
            </a:pPr>
            <a:r>
              <a:rPr lang="en-US" sz="1800" dirty="0">
                <a:solidFill>
                  <a:srgbClr val="0F1111"/>
                </a:solidFill>
                <a:effectLst/>
                <a:latin typeface="Arial" panose="020B0604020202020204" pitchFamily="34" charset="0"/>
                <a:ea typeface="DengXian" panose="02010600030101010101" pitchFamily="2" charset="-122"/>
                <a:cs typeface="Times New Roman" panose="02020603050405020304" pitchFamily="18" charset="0"/>
              </a:rPr>
              <a:t>Mastering Metrics from #1 author is easier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0"/>
              </a:spcAft>
            </a:pPr>
            <a:r>
              <a:rPr lang="en-US" sz="1800"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b="1"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Mostly Harmless Econometrics: An Empiricist’s Companion  </a:t>
            </a:r>
            <a:r>
              <a:rPr lang="en-US" sz="1800" b="1" dirty="0">
                <a:solidFill>
                  <a:srgbClr val="0CA0A0"/>
                </a:solidFill>
                <a:effectLst/>
                <a:latin typeface="Segoe UI" panose="020B0502040204020203" pitchFamily="34" charset="0"/>
                <a:ea typeface="Times New Roman" panose="02020603050405020304" pitchFamily="18" charset="0"/>
                <a:cs typeface="Times New Roman" panose="02020603050405020304" pitchFamily="18" charset="0"/>
                <a:hlinkClick r:id="rId4" tooltip="( Get this book )"/>
              </a:rPr>
              <a:t>( Get this book )</a:t>
            </a:r>
            <a:r>
              <a:rPr lang="en-US" sz="1800"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  </a:t>
            </a:r>
            <a:r>
              <a:rPr lang="en-US" sz="1800"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sym typeface="Wingdings" panose="05000000000000000000" pitchFamily="2" charset="2"/>
              </a:rPr>
              <a:t> Not as easy</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b="1"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Using Econometrics: A Practical Guide </a:t>
            </a:r>
            <a:r>
              <a:rPr lang="en-US" sz="1800" b="1" dirty="0">
                <a:solidFill>
                  <a:srgbClr val="0CA0A0"/>
                </a:solidFill>
                <a:effectLst/>
                <a:latin typeface="Segoe UI" panose="020B0502040204020203" pitchFamily="34" charset="0"/>
                <a:ea typeface="Times New Roman" panose="02020603050405020304" pitchFamily="18" charset="0"/>
                <a:cs typeface="Times New Roman" panose="02020603050405020304" pitchFamily="18" charset="0"/>
                <a:hlinkClick r:id="rId5" tooltip="( Get this book )"/>
              </a:rPr>
              <a:t>( Get this book )</a:t>
            </a:r>
            <a:r>
              <a:rPr lang="en-US" sz="1800"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b="1"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Introductory Econometrics: A Modern Approach  </a:t>
            </a:r>
            <a:r>
              <a:rPr lang="en-US" sz="1800" b="1" dirty="0">
                <a:solidFill>
                  <a:srgbClr val="0CA0A0"/>
                </a:solidFill>
                <a:effectLst/>
                <a:latin typeface="Segoe UI" panose="020B0502040204020203" pitchFamily="34" charset="0"/>
                <a:ea typeface="Times New Roman" panose="02020603050405020304" pitchFamily="18" charset="0"/>
                <a:cs typeface="Times New Roman" panose="02020603050405020304" pitchFamily="18" charset="0"/>
                <a:hlinkClick r:id="rId6" tooltip="( Get this book )"/>
              </a:rPr>
              <a:t>( Get this book )</a:t>
            </a:r>
            <a:r>
              <a:rPr lang="en-US" sz="1800"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b="1"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Introduction to Econometrics, (Pearson Series in Economics) </a:t>
            </a:r>
            <a:r>
              <a:rPr lang="en-US" sz="1800" b="1" dirty="0">
                <a:solidFill>
                  <a:srgbClr val="0CA0A0"/>
                </a:solidFill>
                <a:effectLst/>
                <a:latin typeface="Segoe UI" panose="020B0502040204020203" pitchFamily="34" charset="0"/>
                <a:ea typeface="Times New Roman" panose="02020603050405020304" pitchFamily="18" charset="0"/>
                <a:cs typeface="Times New Roman" panose="02020603050405020304" pitchFamily="18" charset="0"/>
                <a:hlinkClick r:id="rId7" tooltip="( Get this book )"/>
              </a:rPr>
              <a:t>( Get this book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b="1"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Econometric Analysis of Cross Section and Panel Data (MIT Press) </a:t>
            </a:r>
            <a:r>
              <a:rPr lang="en-US" sz="1800" b="1" dirty="0">
                <a:solidFill>
                  <a:srgbClr val="0CA0A0"/>
                </a:solidFill>
                <a:effectLst/>
                <a:latin typeface="Segoe UI" panose="020B0502040204020203" pitchFamily="34" charset="0"/>
                <a:ea typeface="Times New Roman" panose="02020603050405020304" pitchFamily="18" charset="0"/>
                <a:cs typeface="Times New Roman" panose="02020603050405020304" pitchFamily="18" charset="0"/>
                <a:hlinkClick r:id="rId8" tooltip="( Get this book )"/>
              </a:rPr>
              <a:t>( Get this book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b="1" dirty="0" err="1">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Microeconometrics</a:t>
            </a:r>
            <a:r>
              <a:rPr lang="en-US" sz="1800" b="1"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 Using Stata </a:t>
            </a:r>
            <a:r>
              <a:rPr lang="en-US" sz="1800" b="1" dirty="0">
                <a:solidFill>
                  <a:srgbClr val="0CA0A0"/>
                </a:solidFill>
                <a:effectLst/>
                <a:latin typeface="Segoe UI" panose="020B0502040204020203" pitchFamily="34" charset="0"/>
                <a:ea typeface="Times New Roman" panose="02020603050405020304" pitchFamily="18" charset="0"/>
                <a:cs typeface="Times New Roman" panose="02020603050405020304" pitchFamily="18" charset="0"/>
                <a:hlinkClick r:id="rId9" tooltip="( Get this book )"/>
              </a:rPr>
              <a:t>( Get this book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b="1"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Econometric Analysis</a:t>
            </a:r>
            <a:r>
              <a:rPr lang="en-US" sz="1800"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 </a:t>
            </a:r>
            <a:r>
              <a:rPr lang="en-US" sz="1800" b="1" dirty="0">
                <a:solidFill>
                  <a:srgbClr val="0CA0A0"/>
                </a:solidFill>
                <a:effectLst/>
                <a:latin typeface="Segoe UI" panose="020B0502040204020203" pitchFamily="34" charset="0"/>
                <a:ea typeface="Times New Roman" panose="02020603050405020304" pitchFamily="18" charset="0"/>
                <a:cs typeface="Times New Roman" panose="02020603050405020304" pitchFamily="18" charset="0"/>
                <a:hlinkClick r:id="rId10" tooltip="( Get this book )"/>
              </a:rPr>
              <a:t>( Get this book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b="1"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A Guide to Econometrics</a:t>
            </a:r>
            <a:r>
              <a:rPr lang="en-US" sz="1800"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 </a:t>
            </a:r>
            <a:r>
              <a:rPr lang="en-US" sz="1800" b="1" dirty="0">
                <a:solidFill>
                  <a:srgbClr val="0CA0A0"/>
                </a:solidFill>
                <a:effectLst/>
                <a:latin typeface="Segoe UI" panose="020B0502040204020203" pitchFamily="34" charset="0"/>
                <a:ea typeface="Times New Roman" panose="02020603050405020304" pitchFamily="18" charset="0"/>
                <a:cs typeface="Times New Roman" panose="02020603050405020304" pitchFamily="18" charset="0"/>
                <a:hlinkClick r:id="rId11" tooltip="( Get this book )"/>
              </a:rPr>
              <a:t>( Get this book )</a:t>
            </a:r>
            <a:r>
              <a:rPr lang="en-US" sz="1800"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b="1"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Basic Econometrics (Irwin Economics) </a:t>
            </a:r>
            <a:r>
              <a:rPr lang="en-US" sz="1800" b="1" dirty="0">
                <a:solidFill>
                  <a:srgbClr val="0CA0A0"/>
                </a:solidFill>
                <a:effectLst/>
                <a:latin typeface="Segoe UI" panose="020B0502040204020203" pitchFamily="34" charset="0"/>
                <a:ea typeface="Times New Roman" panose="02020603050405020304" pitchFamily="18" charset="0"/>
                <a:cs typeface="Times New Roman" panose="02020603050405020304" pitchFamily="18" charset="0"/>
                <a:hlinkClick r:id="rId12" tooltip="( Get this book )"/>
              </a:rPr>
              <a:t>( Get this book )</a:t>
            </a:r>
            <a:r>
              <a:rPr lang="en-US" sz="1800"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b="1"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Econometrics for Dummies </a:t>
            </a:r>
            <a:r>
              <a:rPr lang="en-US" sz="1800" b="1" dirty="0">
                <a:solidFill>
                  <a:srgbClr val="0CA0A0"/>
                </a:solidFill>
                <a:effectLst/>
                <a:latin typeface="Segoe UI" panose="020B0502040204020203" pitchFamily="34" charset="0"/>
                <a:ea typeface="Times New Roman" panose="02020603050405020304" pitchFamily="18" charset="0"/>
                <a:cs typeface="Times New Roman" panose="02020603050405020304" pitchFamily="18" charset="0"/>
                <a:hlinkClick r:id="rId13" tooltip="( Get this book )"/>
              </a:rPr>
              <a:t>( Get this book )</a:t>
            </a:r>
            <a:r>
              <a:rPr lang="en-US" sz="1800"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1500"/>
              </a:spcAft>
            </a:pPr>
            <a:r>
              <a:rPr lang="en-US" sz="1800"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Let us discuss each of the Econometrics books in detail along with its key takeaways and reviews.</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41</a:t>
            </a:fld>
            <a:endParaRPr lang="en-US"/>
          </a:p>
        </p:txBody>
      </p:sp>
    </p:spTree>
    <p:extLst>
      <p:ext uri="{BB962C8B-B14F-4D97-AF65-F5344CB8AC3E}">
        <p14:creationId xmlns:p14="http://schemas.microsoft.com/office/powerpoint/2010/main" val="3099765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Tree>
    <p:extLst>
      <p:ext uri="{BB962C8B-B14F-4D97-AF65-F5344CB8AC3E}">
        <p14:creationId xmlns:p14="http://schemas.microsoft.com/office/powerpoint/2010/main" val="202074411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1988800" cy="4699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105068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Tree>
    <p:extLst>
      <p:ext uri="{BB962C8B-B14F-4D97-AF65-F5344CB8AC3E}">
        <p14:creationId xmlns:p14="http://schemas.microsoft.com/office/powerpoint/2010/main" val="14409646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685800"/>
            <a:ext cx="56388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46800" y="685800"/>
            <a:ext cx="56388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412236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030459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5826987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1296646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Tree>
    <p:extLst>
      <p:ext uri="{BB962C8B-B14F-4D97-AF65-F5344CB8AC3E}">
        <p14:creationId xmlns:p14="http://schemas.microsoft.com/office/powerpoint/2010/main" val="31310666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Tree>
    <p:extLst>
      <p:ext uri="{BB962C8B-B14F-4D97-AF65-F5344CB8AC3E}">
        <p14:creationId xmlns:p14="http://schemas.microsoft.com/office/powerpoint/2010/main" val="4272714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184087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0"/>
            <a:ext cx="2997200"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878840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8225006"/>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88800" cy="533400"/>
          </a:xfrm>
        </p:spPr>
        <p:txBody>
          <a:bodyPr/>
          <a:lstStyle/>
          <a:p>
            <a:r>
              <a:rPr lang="en-US"/>
              <a:t>Click to edit Master title style</a:t>
            </a:r>
          </a:p>
        </p:txBody>
      </p:sp>
      <p:sp>
        <p:nvSpPr>
          <p:cNvPr id="3" name="Table Placeholder 2"/>
          <p:cNvSpPr>
            <a:spLocks noGrp="1"/>
          </p:cNvSpPr>
          <p:nvPr>
            <p:ph type="tbl" idx="1"/>
          </p:nvPr>
        </p:nvSpPr>
        <p:spPr>
          <a:xfrm>
            <a:off x="304800" y="685800"/>
            <a:ext cx="11480800" cy="5486400"/>
          </a:xfrm>
        </p:spPr>
        <p:txBody>
          <a:bodyPr/>
          <a:lstStyle/>
          <a:p>
            <a:pPr lvl="0"/>
            <a:r>
              <a:rPr lang="en-US" noProof="0"/>
              <a:t>Click icon to add table</a:t>
            </a:r>
          </a:p>
        </p:txBody>
      </p:sp>
    </p:spTree>
    <p:extLst>
      <p:ext uri="{BB962C8B-B14F-4D97-AF65-F5344CB8AC3E}">
        <p14:creationId xmlns:p14="http://schemas.microsoft.com/office/powerpoint/2010/main" val="165105017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E680EE-08FA-4E1C-8CAA-FFADC62907D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Picture Placeholder 10"/>
          <p:cNvSpPr>
            <a:spLocks noGrp="1"/>
          </p:cNvSpPr>
          <p:nvPr>
            <p:ph type="pic" sz="quarter" idx="10"/>
          </p:nvPr>
        </p:nvSpPr>
        <p:spPr>
          <a:xfrm>
            <a:off x="0" y="0"/>
            <a:ext cx="6400800" cy="6858000"/>
          </a:xfrm>
        </p:spPr>
        <p:txBody>
          <a:bodyPr/>
          <a:lstStyle/>
          <a:p>
            <a:endParaRPr lang="en-US"/>
          </a:p>
        </p:txBody>
      </p:sp>
      <p:sp>
        <p:nvSpPr>
          <p:cNvPr id="5" name="Title 1"/>
          <p:cNvSpPr>
            <a:spLocks noGrp="1"/>
          </p:cNvSpPr>
          <p:nvPr>
            <p:ph type="ctrTitle"/>
          </p:nvPr>
        </p:nvSpPr>
        <p:spPr>
          <a:xfrm>
            <a:off x="6712856" y="1122363"/>
            <a:ext cx="5273661" cy="2387600"/>
          </a:xfrm>
        </p:spPr>
        <p:txBody>
          <a:bodyPr anchor="b">
            <a:normAutofit/>
          </a:bodyPr>
          <a:lstStyle>
            <a:lvl1pPr algn="l">
              <a:defRPr sz="4400"/>
            </a:lvl1pPr>
          </a:lstStyle>
          <a:p>
            <a:r>
              <a:rPr lang="en-US" dirty="0"/>
              <a:t>Click to edit Master title style</a:t>
            </a:r>
          </a:p>
        </p:txBody>
      </p:sp>
      <p:sp>
        <p:nvSpPr>
          <p:cNvPr id="6" name="Subtitle 2"/>
          <p:cNvSpPr>
            <a:spLocks noGrp="1"/>
          </p:cNvSpPr>
          <p:nvPr>
            <p:ph type="subTitle" idx="1"/>
          </p:nvPr>
        </p:nvSpPr>
        <p:spPr>
          <a:xfrm>
            <a:off x="6712856" y="3662517"/>
            <a:ext cx="5273661" cy="2713789"/>
          </a:xfrm>
        </p:spPr>
        <p:txBody>
          <a:bodyPr>
            <a:normAutofit/>
          </a:bodyPr>
          <a:lstStyle>
            <a:lvl1pPr marL="457200" indent="-457200" algn="l">
              <a:buFont typeface="+mj-lt"/>
              <a:buAutoNum type="arabicPeriod"/>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304BCD39-5BB7-4E85-BF41-52C93F5823FE}"/>
              </a:ext>
            </a:extLst>
          </p:cNvPr>
          <p:cNvSpPr/>
          <p:nvPr userDrawn="1"/>
        </p:nvSpPr>
        <p:spPr>
          <a:xfrm>
            <a:off x="6712857" y="3544676"/>
            <a:ext cx="952500" cy="83128"/>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585923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616B69-DABA-4E3F-92BC-3ABF94A442DC}"/>
              </a:ext>
            </a:extLst>
          </p:cNvPr>
          <p:cNvSpPr/>
          <p:nvPr/>
        </p:nvSpPr>
        <p:spPr>
          <a:xfrm>
            <a:off x="0" y="0"/>
            <a:ext cx="12192000" cy="1627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Content Placeholder 2"/>
          <p:cNvSpPr>
            <a:spLocks noGrp="1"/>
          </p:cNvSpPr>
          <p:nvPr>
            <p:ph idx="1"/>
          </p:nvPr>
        </p:nvSpPr>
        <p:spPr>
          <a:xfrm>
            <a:off x="838200" y="287677"/>
            <a:ext cx="10515600" cy="59817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4278560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1"/>
            <a:ext cx="11955464" cy="38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ctr" anchorCtr="0" compatLnSpc="1">
            <a:prstTxWarp prst="textNoShape">
              <a:avLst/>
            </a:prstTxWarp>
          </a:bodyPr>
          <a:lstStyle/>
          <a:p>
            <a:pPr lvl="0"/>
            <a:endParaRPr lang="en-US" altLang="en-US" dirty="0"/>
          </a:p>
        </p:txBody>
      </p:sp>
      <p:sp>
        <p:nvSpPr>
          <p:cNvPr id="1027" name="Rectangle 3"/>
          <p:cNvSpPr>
            <a:spLocks noGrp="1" noChangeArrowheads="1"/>
          </p:cNvSpPr>
          <p:nvPr>
            <p:ph type="body" idx="1"/>
          </p:nvPr>
        </p:nvSpPr>
        <p:spPr bwMode="auto">
          <a:xfrm>
            <a:off x="304800" y="685800"/>
            <a:ext cx="114808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altLang="en-US"/>
              <a:t>Body Text</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Line 4"/>
          <p:cNvSpPr>
            <a:spLocks noChangeShapeType="1"/>
          </p:cNvSpPr>
          <p:nvPr/>
        </p:nvSpPr>
        <p:spPr bwMode="auto">
          <a:xfrm>
            <a:off x="338139" y="584200"/>
            <a:ext cx="11617325" cy="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67"/>
          </a:p>
        </p:txBody>
      </p:sp>
      <p:sp>
        <p:nvSpPr>
          <p:cNvPr id="1029" name="Rectangle 5"/>
          <p:cNvSpPr>
            <a:spLocks noChangeArrowheads="1"/>
          </p:cNvSpPr>
          <p:nvPr/>
        </p:nvSpPr>
        <p:spPr bwMode="auto">
          <a:xfrm>
            <a:off x="8653464" y="6550932"/>
            <a:ext cx="3386137" cy="33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1" rIns="90488" bIns="44451">
            <a:spAutoFit/>
          </a:bodyPr>
          <a:lstStyle>
            <a:lvl1pPr>
              <a:defRPr sz="2000" b="1">
                <a:solidFill>
                  <a:schemeClr val="tx1"/>
                </a:solidFill>
                <a:latin typeface="Arial" panose="020B0604020202020204" pitchFamily="34" charset="0"/>
                <a:ea typeface="新細明體" panose="02020500000000000000" pitchFamily="18" charset="-120"/>
              </a:defRPr>
            </a:lvl1pPr>
            <a:lvl2pPr marL="742950" indent="-285750">
              <a:defRPr sz="2000" b="1">
                <a:solidFill>
                  <a:schemeClr val="tx1"/>
                </a:solidFill>
                <a:latin typeface="Arial" panose="020B0604020202020204" pitchFamily="34" charset="0"/>
                <a:ea typeface="新細明體" panose="02020500000000000000" pitchFamily="18" charset="-120"/>
              </a:defRPr>
            </a:lvl2pPr>
            <a:lvl3pPr marL="1143000" indent="-228600">
              <a:defRPr sz="2000" b="1">
                <a:solidFill>
                  <a:schemeClr val="tx1"/>
                </a:solidFill>
                <a:latin typeface="Arial" panose="020B0604020202020204" pitchFamily="34" charset="0"/>
                <a:ea typeface="新細明體" panose="02020500000000000000" pitchFamily="18" charset="-120"/>
              </a:defRPr>
            </a:lvl3pPr>
            <a:lvl4pPr marL="1600200" indent="-228600">
              <a:defRPr sz="2000" b="1">
                <a:solidFill>
                  <a:schemeClr val="tx1"/>
                </a:solidFill>
                <a:latin typeface="Arial" panose="020B0604020202020204" pitchFamily="34" charset="0"/>
                <a:ea typeface="新細明體" panose="02020500000000000000" pitchFamily="18" charset="-120"/>
              </a:defRPr>
            </a:lvl4pPr>
            <a:lvl5pPr marL="2057400" indent="-228600">
              <a:defRPr sz="2000" b="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sz="2000" b="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sz="2000" b="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sz="2000" b="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sz="2000" b="1">
                <a:solidFill>
                  <a:schemeClr val="tx1"/>
                </a:solidFill>
                <a:latin typeface="Arial" panose="020B0604020202020204" pitchFamily="34" charset="0"/>
                <a:ea typeface="新細明體" panose="02020500000000000000" pitchFamily="18" charset="-120"/>
              </a:defRPr>
            </a:lvl9pPr>
          </a:lstStyle>
          <a:p>
            <a:pPr>
              <a:defRPr/>
            </a:pPr>
            <a:r>
              <a:rPr lang="en-US" altLang="en-US" sz="1600" dirty="0">
                <a:latin typeface="+mn-lt"/>
                <a:ea typeface="標楷體" panose="03000509000000000000" pitchFamily="65" charset="-120"/>
              </a:rPr>
              <a:t>Panel Data Analytics</a:t>
            </a:r>
            <a:r>
              <a:rPr lang="en-US" altLang="en-US" sz="1600" dirty="0">
                <a:latin typeface="標楷體" panose="03000509000000000000" pitchFamily="65" charset="-120"/>
                <a:ea typeface="標楷體" panose="03000509000000000000" pitchFamily="65" charset="-120"/>
              </a:rPr>
              <a:t>- </a:t>
            </a:r>
            <a:fld id="{14C9C289-7A37-4616-AA0C-17CB3A1FDFF1}" type="slidenum">
              <a:rPr lang="en-US" altLang="en-US" sz="1600" smtClean="0"/>
              <a:pPr>
                <a:defRPr/>
              </a:pPr>
              <a:t>‹#›</a:t>
            </a:fld>
            <a:r>
              <a:rPr lang="en-US" altLang="en-US" sz="1600" dirty="0"/>
              <a:t> </a:t>
            </a:r>
          </a:p>
        </p:txBody>
      </p:sp>
      <p:sp>
        <p:nvSpPr>
          <p:cNvPr id="1030" name="Rectangle 6"/>
          <p:cNvSpPr>
            <a:spLocks noChangeArrowheads="1"/>
          </p:cNvSpPr>
          <p:nvPr/>
        </p:nvSpPr>
        <p:spPr bwMode="auto">
          <a:xfrm>
            <a:off x="1589" y="6594475"/>
            <a:ext cx="4062412" cy="27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1" rIns="90488" bIns="44451">
            <a:spAutoFit/>
          </a:bodyPr>
          <a:lstStyle>
            <a:lvl1pPr>
              <a:defRPr sz="2000" b="1">
                <a:solidFill>
                  <a:schemeClr val="tx1"/>
                </a:solidFill>
                <a:latin typeface="Arial" panose="020B0604020202020204" pitchFamily="34" charset="0"/>
                <a:ea typeface="新細明體" panose="02020500000000000000" pitchFamily="18" charset="-120"/>
              </a:defRPr>
            </a:lvl1pPr>
            <a:lvl2pPr marL="742950" indent="-285750">
              <a:defRPr sz="2000" b="1">
                <a:solidFill>
                  <a:schemeClr val="tx1"/>
                </a:solidFill>
                <a:latin typeface="Arial" panose="020B0604020202020204" pitchFamily="34" charset="0"/>
                <a:ea typeface="新細明體" panose="02020500000000000000" pitchFamily="18" charset="-120"/>
              </a:defRPr>
            </a:lvl2pPr>
            <a:lvl3pPr marL="1143000" indent="-228600">
              <a:defRPr sz="2000" b="1">
                <a:solidFill>
                  <a:schemeClr val="tx1"/>
                </a:solidFill>
                <a:latin typeface="Arial" panose="020B0604020202020204" pitchFamily="34" charset="0"/>
                <a:ea typeface="新細明體" panose="02020500000000000000" pitchFamily="18" charset="-120"/>
              </a:defRPr>
            </a:lvl3pPr>
            <a:lvl4pPr marL="1600200" indent="-228600">
              <a:defRPr sz="2000" b="1">
                <a:solidFill>
                  <a:schemeClr val="tx1"/>
                </a:solidFill>
                <a:latin typeface="Arial" panose="020B0604020202020204" pitchFamily="34" charset="0"/>
                <a:ea typeface="新細明體" panose="02020500000000000000" pitchFamily="18" charset="-120"/>
              </a:defRPr>
            </a:lvl4pPr>
            <a:lvl5pPr marL="2057400" indent="-228600">
              <a:defRPr sz="2000" b="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sz="2000" b="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sz="2000" b="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sz="2000" b="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sz="2000" b="1">
                <a:solidFill>
                  <a:schemeClr val="tx1"/>
                </a:solidFill>
                <a:latin typeface="Arial" panose="020B0604020202020204" pitchFamily="34" charset="0"/>
                <a:ea typeface="新細明體" panose="02020500000000000000" pitchFamily="18" charset="-120"/>
              </a:defRPr>
            </a:lvl9pPr>
          </a:lstStyle>
          <a:p>
            <a:pPr>
              <a:buFontTx/>
              <a:buChar char="©"/>
              <a:defRPr/>
            </a:pPr>
            <a:r>
              <a:rPr lang="en-US" altLang="en-US" sz="1200" dirty="0"/>
              <a:t> Minder Chen    </a:t>
            </a:r>
            <a:r>
              <a:rPr lang="zh-TW" altLang="en-US" sz="1200" dirty="0"/>
              <a:t>陳明德</a:t>
            </a:r>
            <a:r>
              <a:rPr lang="en-US" altLang="en-US" sz="1200" dirty="0"/>
              <a:t>,     </a:t>
            </a:r>
            <a:r>
              <a:rPr lang="en-US" altLang="zh-TW" sz="1200" dirty="0"/>
              <a:t>2003-2020</a:t>
            </a:r>
            <a:endParaRPr lang="en-US" altLang="en-US" sz="1200" dirty="0"/>
          </a:p>
        </p:txBody>
      </p:sp>
      <p:sp>
        <p:nvSpPr>
          <p:cNvPr id="7" name="TextBox 6">
            <a:extLst>
              <a:ext uri="{FF2B5EF4-FFF2-40B4-BE49-F238E27FC236}">
                <a16:creationId xmlns:a16="http://schemas.microsoft.com/office/drawing/2014/main" id="{2B55B9D0-0E49-48DC-8A52-F70C7A7EB850}"/>
              </a:ext>
            </a:extLst>
          </p:cNvPr>
          <p:cNvSpPr txBox="1"/>
          <p:nvPr userDrawn="1"/>
        </p:nvSpPr>
        <p:spPr>
          <a:xfrm>
            <a:off x="2095927" y="6498942"/>
            <a:ext cx="8178228" cy="338554"/>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rPr>
              <a:t>© Copyright </a:t>
            </a:r>
            <a:r>
              <a:rPr lang="en-US" sz="8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DecisionPro</a:t>
            </a:r>
            <a:r>
              <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rPr>
              <a:t>, Inc.  2018. Commercial distribution and any publication is not authorized. Copying and distribution for non-commercial educational purposes only is authorized if this notice appears on every copy.</a:t>
            </a:r>
            <a:endParaRPr lang="en-US" sz="800" dirty="0"/>
          </a:p>
        </p:txBody>
      </p:sp>
    </p:spTree>
    <p:extLst>
      <p:ext uri="{BB962C8B-B14F-4D97-AF65-F5344CB8AC3E}">
        <p14:creationId xmlns:p14="http://schemas.microsoft.com/office/powerpoint/2010/main" val="59282523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79" r:id="rId14"/>
  </p:sldLayoutIdLst>
  <p:transition/>
  <p:txStyles>
    <p:titleStyle>
      <a:lvl1pPr algn="ctr" rtl="0" eaLnBrk="1" fontAlgn="base" hangingPunct="1">
        <a:lnSpc>
          <a:spcPct val="90000"/>
        </a:lnSpc>
        <a:spcBef>
          <a:spcPct val="0"/>
        </a:spcBef>
        <a:spcAft>
          <a:spcPct val="0"/>
        </a:spcAft>
        <a:defRPr sz="3200" b="1">
          <a:solidFill>
            <a:schemeClr val="tx2"/>
          </a:solidFill>
          <a:latin typeface="+mn-lt"/>
          <a:ea typeface="標楷體" panose="03000509000000000000" pitchFamily="65" charset="-120"/>
          <a:cs typeface="+mj-cs"/>
        </a:defRPr>
      </a:lvl1pPr>
      <a:lvl2pPr algn="ctr" rtl="0" eaLnBrk="1" fontAlgn="base" hangingPunct="1">
        <a:lnSpc>
          <a:spcPct val="90000"/>
        </a:lnSpc>
        <a:spcBef>
          <a:spcPct val="0"/>
        </a:spcBef>
        <a:spcAft>
          <a:spcPct val="0"/>
        </a:spcAft>
        <a:defRPr sz="3200" b="1">
          <a:solidFill>
            <a:schemeClr val="tx2"/>
          </a:solidFill>
          <a:latin typeface="標楷體" panose="03000509000000000000" pitchFamily="65" charset="-120"/>
          <a:ea typeface="標楷體" panose="03000509000000000000" pitchFamily="65" charset="-120"/>
        </a:defRPr>
      </a:lvl2pPr>
      <a:lvl3pPr algn="ctr" rtl="0" eaLnBrk="1" fontAlgn="base" hangingPunct="1">
        <a:lnSpc>
          <a:spcPct val="90000"/>
        </a:lnSpc>
        <a:spcBef>
          <a:spcPct val="0"/>
        </a:spcBef>
        <a:spcAft>
          <a:spcPct val="0"/>
        </a:spcAft>
        <a:defRPr sz="3200" b="1">
          <a:solidFill>
            <a:schemeClr val="tx2"/>
          </a:solidFill>
          <a:latin typeface="標楷體" panose="03000509000000000000" pitchFamily="65" charset="-120"/>
          <a:ea typeface="標楷體" panose="03000509000000000000" pitchFamily="65" charset="-120"/>
        </a:defRPr>
      </a:lvl3pPr>
      <a:lvl4pPr algn="ctr" rtl="0" eaLnBrk="1" fontAlgn="base" hangingPunct="1">
        <a:lnSpc>
          <a:spcPct val="90000"/>
        </a:lnSpc>
        <a:spcBef>
          <a:spcPct val="0"/>
        </a:spcBef>
        <a:spcAft>
          <a:spcPct val="0"/>
        </a:spcAft>
        <a:defRPr sz="3200" b="1">
          <a:solidFill>
            <a:schemeClr val="tx2"/>
          </a:solidFill>
          <a:latin typeface="標楷體" panose="03000509000000000000" pitchFamily="65" charset="-120"/>
          <a:ea typeface="標楷體" panose="03000509000000000000" pitchFamily="65" charset="-120"/>
        </a:defRPr>
      </a:lvl4pPr>
      <a:lvl5pPr algn="ctr" rtl="0" eaLnBrk="1" fontAlgn="base" hangingPunct="1">
        <a:lnSpc>
          <a:spcPct val="90000"/>
        </a:lnSpc>
        <a:spcBef>
          <a:spcPct val="0"/>
        </a:spcBef>
        <a:spcAft>
          <a:spcPct val="0"/>
        </a:spcAft>
        <a:defRPr sz="3200" b="1">
          <a:solidFill>
            <a:schemeClr val="tx2"/>
          </a:solidFill>
          <a:latin typeface="標楷體" panose="03000509000000000000" pitchFamily="65" charset="-120"/>
          <a:ea typeface="標楷體" panose="03000509000000000000" pitchFamily="65" charset="-120"/>
        </a:defRPr>
      </a:lvl5pPr>
      <a:lvl6pPr marL="457189" algn="ctr" rtl="0" eaLnBrk="1" fontAlgn="base" hangingPunct="1">
        <a:lnSpc>
          <a:spcPct val="90000"/>
        </a:lnSpc>
        <a:spcBef>
          <a:spcPct val="0"/>
        </a:spcBef>
        <a:spcAft>
          <a:spcPct val="0"/>
        </a:spcAft>
        <a:defRPr sz="3200" b="1" i="1">
          <a:solidFill>
            <a:schemeClr val="tx2"/>
          </a:solidFill>
          <a:latin typeface="Arial" pitchFamily="34" charset="0"/>
        </a:defRPr>
      </a:lvl6pPr>
      <a:lvl7pPr marL="914377" algn="ctr" rtl="0" eaLnBrk="1" fontAlgn="base" hangingPunct="1">
        <a:lnSpc>
          <a:spcPct val="90000"/>
        </a:lnSpc>
        <a:spcBef>
          <a:spcPct val="0"/>
        </a:spcBef>
        <a:spcAft>
          <a:spcPct val="0"/>
        </a:spcAft>
        <a:defRPr sz="3200" b="1" i="1">
          <a:solidFill>
            <a:schemeClr val="tx2"/>
          </a:solidFill>
          <a:latin typeface="Arial" pitchFamily="34" charset="0"/>
        </a:defRPr>
      </a:lvl7pPr>
      <a:lvl8pPr marL="1371566" algn="ctr" rtl="0" eaLnBrk="1" fontAlgn="base" hangingPunct="1">
        <a:lnSpc>
          <a:spcPct val="90000"/>
        </a:lnSpc>
        <a:spcBef>
          <a:spcPct val="0"/>
        </a:spcBef>
        <a:spcAft>
          <a:spcPct val="0"/>
        </a:spcAft>
        <a:defRPr sz="3200" b="1" i="1">
          <a:solidFill>
            <a:schemeClr val="tx2"/>
          </a:solidFill>
          <a:latin typeface="Arial" pitchFamily="34" charset="0"/>
        </a:defRPr>
      </a:lvl8pPr>
      <a:lvl9pPr marL="1828754" algn="ctr" rtl="0" eaLnBrk="1" fontAlgn="base" hangingPunct="1">
        <a:lnSpc>
          <a:spcPct val="90000"/>
        </a:lnSpc>
        <a:spcBef>
          <a:spcPct val="0"/>
        </a:spcBef>
        <a:spcAft>
          <a:spcPct val="0"/>
        </a:spcAft>
        <a:defRPr sz="3200" b="1" i="1">
          <a:solidFill>
            <a:schemeClr val="tx2"/>
          </a:solidFill>
          <a:latin typeface="Arial" pitchFamily="34" charset="0"/>
        </a:defRPr>
      </a:lvl9pPr>
    </p:titleStyle>
    <p:bodyStyle>
      <a:lvl1pPr marL="285744" indent="-285744" algn="l" rtl="0" eaLnBrk="1" fontAlgn="base" hangingPunct="1">
        <a:lnSpc>
          <a:spcPct val="90000"/>
        </a:lnSpc>
        <a:spcBef>
          <a:spcPct val="30000"/>
        </a:spcBef>
        <a:spcAft>
          <a:spcPct val="0"/>
        </a:spcAft>
        <a:buSzPct val="100000"/>
        <a:buChar char="•"/>
        <a:defRPr sz="2800" b="1">
          <a:solidFill>
            <a:schemeClr val="tx1"/>
          </a:solidFill>
          <a:latin typeface="+mn-lt"/>
          <a:ea typeface="+mn-ea"/>
          <a:cs typeface="+mn-cs"/>
        </a:defRPr>
      </a:lvl1pPr>
      <a:lvl2pPr marL="857229" indent="-400041" algn="l" rtl="0" eaLnBrk="1" fontAlgn="base" hangingPunct="1">
        <a:lnSpc>
          <a:spcPct val="90000"/>
        </a:lnSpc>
        <a:spcBef>
          <a:spcPct val="30000"/>
        </a:spcBef>
        <a:spcAft>
          <a:spcPct val="0"/>
        </a:spcAft>
        <a:buSzPct val="100000"/>
        <a:buChar char="–"/>
        <a:defRPr sz="2400" b="1">
          <a:solidFill>
            <a:schemeClr val="tx1"/>
          </a:solidFill>
          <a:latin typeface="+mn-lt"/>
        </a:defRPr>
      </a:lvl2pPr>
      <a:lvl3pPr marL="1200121" indent="-228594" algn="l" rtl="0" eaLnBrk="1" fontAlgn="base" hangingPunct="1">
        <a:lnSpc>
          <a:spcPct val="90000"/>
        </a:lnSpc>
        <a:spcBef>
          <a:spcPct val="30000"/>
        </a:spcBef>
        <a:spcAft>
          <a:spcPct val="0"/>
        </a:spcAft>
        <a:buSzPct val="100000"/>
        <a:buChar char="»"/>
        <a:defRPr sz="2000" b="1">
          <a:solidFill>
            <a:schemeClr val="tx1"/>
          </a:solidFill>
          <a:latin typeface="+mn-lt"/>
        </a:defRPr>
      </a:lvl3pPr>
      <a:lvl4pPr marL="1543012" indent="-171446" algn="l" rtl="0" eaLnBrk="1" fontAlgn="base" hangingPunct="1">
        <a:lnSpc>
          <a:spcPct val="90000"/>
        </a:lnSpc>
        <a:spcBef>
          <a:spcPct val="30000"/>
        </a:spcBef>
        <a:spcAft>
          <a:spcPct val="0"/>
        </a:spcAft>
        <a:buSzPct val="100000"/>
        <a:buChar char="•"/>
        <a:defRPr sz="1600" b="1">
          <a:solidFill>
            <a:schemeClr val="tx1"/>
          </a:solidFill>
          <a:latin typeface="+mn-lt"/>
        </a:defRPr>
      </a:lvl4pPr>
      <a:lvl5pPr marL="2000201" indent="-171446" algn="l" rtl="0" eaLnBrk="1" fontAlgn="base" hangingPunct="1">
        <a:lnSpc>
          <a:spcPct val="90000"/>
        </a:lnSpc>
        <a:spcBef>
          <a:spcPct val="30000"/>
        </a:spcBef>
        <a:spcAft>
          <a:spcPct val="0"/>
        </a:spcAft>
        <a:buSzPct val="100000"/>
        <a:buChar char="–"/>
        <a:defRPr sz="1600" b="1">
          <a:solidFill>
            <a:schemeClr val="tx1"/>
          </a:solidFill>
          <a:latin typeface="+mn-lt"/>
        </a:defRPr>
      </a:lvl5pPr>
      <a:lvl6pPr marL="2457389" indent="-171446" algn="l" rtl="0" eaLnBrk="1" fontAlgn="base" hangingPunct="1">
        <a:lnSpc>
          <a:spcPct val="90000"/>
        </a:lnSpc>
        <a:spcBef>
          <a:spcPct val="30000"/>
        </a:spcBef>
        <a:spcAft>
          <a:spcPct val="0"/>
        </a:spcAft>
        <a:buSzPct val="100000"/>
        <a:buChar char="–"/>
        <a:defRPr sz="1600" b="1">
          <a:solidFill>
            <a:schemeClr val="tx1"/>
          </a:solidFill>
          <a:latin typeface="+mn-lt"/>
        </a:defRPr>
      </a:lvl6pPr>
      <a:lvl7pPr marL="2914578" indent="-171446" algn="l" rtl="0" eaLnBrk="1" fontAlgn="base" hangingPunct="1">
        <a:lnSpc>
          <a:spcPct val="90000"/>
        </a:lnSpc>
        <a:spcBef>
          <a:spcPct val="30000"/>
        </a:spcBef>
        <a:spcAft>
          <a:spcPct val="0"/>
        </a:spcAft>
        <a:buSzPct val="100000"/>
        <a:buChar char="–"/>
        <a:defRPr sz="1600" b="1">
          <a:solidFill>
            <a:schemeClr val="tx1"/>
          </a:solidFill>
          <a:latin typeface="+mn-lt"/>
        </a:defRPr>
      </a:lvl7pPr>
      <a:lvl8pPr marL="3371766" indent="-171446" algn="l" rtl="0" eaLnBrk="1" fontAlgn="base" hangingPunct="1">
        <a:lnSpc>
          <a:spcPct val="90000"/>
        </a:lnSpc>
        <a:spcBef>
          <a:spcPct val="30000"/>
        </a:spcBef>
        <a:spcAft>
          <a:spcPct val="0"/>
        </a:spcAft>
        <a:buSzPct val="100000"/>
        <a:buChar char="–"/>
        <a:defRPr sz="1600" b="1">
          <a:solidFill>
            <a:schemeClr val="tx1"/>
          </a:solidFill>
          <a:latin typeface="+mn-lt"/>
        </a:defRPr>
      </a:lvl8pPr>
      <a:lvl9pPr marL="3828955" indent="-171446" algn="l" rtl="0" eaLnBrk="1" fontAlgn="base" hangingPunct="1">
        <a:lnSpc>
          <a:spcPct val="90000"/>
        </a:lnSpc>
        <a:spcBef>
          <a:spcPct val="30000"/>
        </a:spcBef>
        <a:spcAft>
          <a:spcPct val="0"/>
        </a:spcAft>
        <a:buSzPct val="100000"/>
        <a:buChar char="–"/>
        <a:defRPr sz="1600" b="1">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TsLQTA5dkTQ" TargetMode="External"/><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hyperlink" Target="https://www.stathelp.se/en/xtset_en.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hyperlink" Target="https://www.differencebetween.com/difference-between-time-series-and-panel-data/"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youtu.be/0m-rs2M7K-Y?t=1917" TargetMode="Externa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chart" Target="../charts/chart2.xml"/><Relationship Id="rId7"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60.png"/><Relationship Id="rId9" Type="http://schemas.openxmlformats.org/officeDocument/2006/relationships/image" Target="../media/image201.png"/></Relationships>
</file>

<file path=ppt/slides/_rels/slide21.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customXml" Target="../ink/ink2.xml"/><Relationship Id="rId4" Type="http://schemas.openxmlformats.org/officeDocument/2006/relationships/image" Target="../media/image80.png"/><Relationship Id="rId9" Type="http://schemas.openxmlformats.org/officeDocument/2006/relationships/customXml" Target="../ink/ink4.xml"/></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hyperlink" Target="https://www.princeton.edu/~otorres/Panel101.pdf"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aptech.com/blog/introduction-to-the-fundamentals-of-panel-data/" TargetMode="External"/><Relationship Id="rId2" Type="http://schemas.openxmlformats.org/officeDocument/2006/relationships/hyperlink" Target="https://help.xlstat.com/s/article/panel-regression-in-excel?language=en_US" TargetMode="External"/><Relationship Id="rId1" Type="http://schemas.openxmlformats.org/officeDocument/2006/relationships/slideLayout" Target="../slideLayouts/slideLayout2.xml"/><Relationship Id="rId5" Type="http://schemas.openxmlformats.org/officeDocument/2006/relationships/hyperlink" Target="http://bowenstaff.bowen.edu.ng/lectureslides/1589398888.pdf" TargetMode="External"/><Relationship Id="rId4" Type="http://schemas.openxmlformats.org/officeDocument/2006/relationships/hyperlink" Target="https://www.youtube.com/watch?v=f01WjeCdgEA"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youtube.com/watch?v=TsLQTA5dkTQ"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500" b="12500"/>
          <a:stretch>
            <a:fillRect/>
          </a:stretch>
        </p:blipFill>
        <p:spPr/>
      </p:pic>
      <p:sp>
        <p:nvSpPr>
          <p:cNvPr id="2" name="Title 1"/>
          <p:cNvSpPr>
            <a:spLocks noGrp="1"/>
          </p:cNvSpPr>
          <p:nvPr>
            <p:ph type="ctrTitle"/>
          </p:nvPr>
        </p:nvSpPr>
        <p:spPr>
          <a:xfrm>
            <a:off x="6540915" y="2661545"/>
            <a:ext cx="5531626" cy="683072"/>
          </a:xfrm>
        </p:spPr>
        <p:txBody>
          <a:bodyPr>
            <a:normAutofit fontScale="90000"/>
          </a:bodyPr>
          <a:lstStyle/>
          <a:p>
            <a:r>
              <a:rPr lang="en-US" dirty="0"/>
              <a:t>Panel Data Analysis</a:t>
            </a:r>
          </a:p>
        </p:txBody>
      </p:sp>
      <p:sp>
        <p:nvSpPr>
          <p:cNvPr id="4" name="Subtitle 3"/>
          <p:cNvSpPr>
            <a:spLocks noGrp="1"/>
          </p:cNvSpPr>
          <p:nvPr>
            <p:ph type="subTitle" idx="1"/>
          </p:nvPr>
        </p:nvSpPr>
        <p:spPr>
          <a:xfrm>
            <a:off x="6583873" y="3774201"/>
            <a:ext cx="5273661" cy="1798116"/>
          </a:xfrm>
        </p:spPr>
        <p:txBody>
          <a:bodyPr>
            <a:normAutofit/>
          </a:bodyPr>
          <a:lstStyle/>
          <a:p>
            <a:r>
              <a:rPr lang="en-US" dirty="0"/>
              <a:t>Nature of panel data</a:t>
            </a:r>
          </a:p>
          <a:p>
            <a:r>
              <a:rPr lang="en-US" dirty="0"/>
              <a:t>Potential insights from panel data</a:t>
            </a:r>
          </a:p>
          <a:p>
            <a:r>
              <a:rPr lang="en-US" dirty="0"/>
              <a:t>Example panel data</a:t>
            </a:r>
          </a:p>
          <a:p>
            <a:r>
              <a:rPr lang="en-US" dirty="0"/>
              <a:t>Implementing simple panel data analysis in Excel</a:t>
            </a:r>
          </a:p>
        </p:txBody>
      </p:sp>
    </p:spTree>
    <p:extLst>
      <p:ext uri="{BB962C8B-B14F-4D97-AF65-F5344CB8AC3E}">
        <p14:creationId xmlns:p14="http://schemas.microsoft.com/office/powerpoint/2010/main" val="891241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B3297-FCD4-483F-BBAE-46D59D245A49}"/>
              </a:ext>
            </a:extLst>
          </p:cNvPr>
          <p:cNvSpPr>
            <a:spLocks noGrp="1"/>
          </p:cNvSpPr>
          <p:nvPr>
            <p:ph type="title"/>
          </p:nvPr>
        </p:nvSpPr>
        <p:spPr>
          <a:xfrm>
            <a:off x="0" y="1"/>
            <a:ext cx="11955464" cy="555170"/>
          </a:xfrm>
        </p:spPr>
        <p:txBody>
          <a:bodyPr/>
          <a:lstStyle/>
          <a:p>
            <a:r>
              <a:rPr lang="en-US" dirty="0"/>
              <a:t>Panel Data</a:t>
            </a:r>
          </a:p>
        </p:txBody>
      </p:sp>
      <p:pic>
        <p:nvPicPr>
          <p:cNvPr id="4" name="Picture 3">
            <a:extLst>
              <a:ext uri="{FF2B5EF4-FFF2-40B4-BE49-F238E27FC236}">
                <a16:creationId xmlns:a16="http://schemas.microsoft.com/office/drawing/2014/main" id="{90CFC9F2-6823-4C4E-B461-55050CB03C55}"/>
              </a:ext>
            </a:extLst>
          </p:cNvPr>
          <p:cNvPicPr>
            <a:picLocks noChangeAspect="1"/>
          </p:cNvPicPr>
          <p:nvPr/>
        </p:nvPicPr>
        <p:blipFill>
          <a:blip r:embed="rId2"/>
          <a:stretch>
            <a:fillRect/>
          </a:stretch>
        </p:blipFill>
        <p:spPr>
          <a:xfrm>
            <a:off x="478971" y="711061"/>
            <a:ext cx="11359255" cy="5521406"/>
          </a:xfrm>
          <a:prstGeom prst="rect">
            <a:avLst/>
          </a:prstGeom>
        </p:spPr>
      </p:pic>
      <p:sp>
        <p:nvSpPr>
          <p:cNvPr id="6" name="TextBox 5">
            <a:extLst>
              <a:ext uri="{FF2B5EF4-FFF2-40B4-BE49-F238E27FC236}">
                <a16:creationId xmlns:a16="http://schemas.microsoft.com/office/drawing/2014/main" id="{E3894EDE-67DF-44B0-BA6E-3F9DB5115597}"/>
              </a:ext>
            </a:extLst>
          </p:cNvPr>
          <p:cNvSpPr txBox="1"/>
          <p:nvPr/>
        </p:nvSpPr>
        <p:spPr>
          <a:xfrm>
            <a:off x="4226380" y="6426853"/>
            <a:ext cx="6101442" cy="307777"/>
          </a:xfrm>
          <a:prstGeom prst="rect">
            <a:avLst/>
          </a:prstGeom>
          <a:noFill/>
        </p:spPr>
        <p:txBody>
          <a:bodyPr wrap="square">
            <a:spAutoFit/>
          </a:bodyPr>
          <a:lstStyle/>
          <a:p>
            <a:r>
              <a:rPr lang="en-US" dirty="0">
                <a:hlinkClick r:id="rId3"/>
              </a:rPr>
              <a:t>https://www.youtube.com/watch?v=TsLQTA5dkTQ</a:t>
            </a:r>
            <a:r>
              <a:rPr lang="en-US" dirty="0"/>
              <a:t> </a:t>
            </a:r>
          </a:p>
        </p:txBody>
      </p:sp>
      <p:sp>
        <p:nvSpPr>
          <p:cNvPr id="7" name="TextBox 6">
            <a:extLst>
              <a:ext uri="{FF2B5EF4-FFF2-40B4-BE49-F238E27FC236}">
                <a16:creationId xmlns:a16="http://schemas.microsoft.com/office/drawing/2014/main" id="{A0FAFEB4-6FA2-4D36-8F27-C3CFE11A4884}"/>
              </a:ext>
            </a:extLst>
          </p:cNvPr>
          <p:cNvSpPr txBox="1"/>
          <p:nvPr/>
        </p:nvSpPr>
        <p:spPr>
          <a:xfrm>
            <a:off x="644444" y="5742026"/>
            <a:ext cx="3079768" cy="646331"/>
          </a:xfrm>
          <a:prstGeom prst="rect">
            <a:avLst/>
          </a:prstGeom>
          <a:noFill/>
        </p:spPr>
        <p:txBody>
          <a:bodyPr wrap="square" rtlCol="0">
            <a:spAutoFit/>
          </a:bodyPr>
          <a:lstStyle/>
          <a:p>
            <a:pPr marL="285750" indent="-285750">
              <a:buFont typeface="Wingdings" panose="05000000000000000000" pitchFamily="2" charset="2"/>
              <a:buChar char="§"/>
            </a:pPr>
            <a:r>
              <a:rPr lang="en-US" sz="1800" b="1" dirty="0">
                <a:solidFill>
                  <a:schemeClr val="accent5">
                    <a:lumMod val="50000"/>
                  </a:schemeClr>
                </a:solidFill>
              </a:rPr>
              <a:t>Across keywords used for Google </a:t>
            </a:r>
            <a:r>
              <a:rPr lang="en-US" sz="1800" b="1" dirty="0" err="1">
                <a:solidFill>
                  <a:schemeClr val="accent5">
                    <a:lumMod val="50000"/>
                  </a:schemeClr>
                </a:solidFill>
              </a:rPr>
              <a:t>AdWord</a:t>
            </a:r>
            <a:endParaRPr lang="en-US" sz="1800" b="1" dirty="0">
              <a:solidFill>
                <a:schemeClr val="accent5">
                  <a:lumMod val="50000"/>
                </a:schemeClr>
              </a:solidFill>
            </a:endParaRPr>
          </a:p>
        </p:txBody>
      </p:sp>
    </p:spTree>
    <p:extLst>
      <p:ext uri="{BB962C8B-B14F-4D97-AF65-F5344CB8AC3E}">
        <p14:creationId xmlns:p14="http://schemas.microsoft.com/office/powerpoint/2010/main" val="93800057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46D9CB-8780-4434-9C07-E0EA52F3029E}"/>
              </a:ext>
            </a:extLst>
          </p:cNvPr>
          <p:cNvSpPr>
            <a:spLocks noGrp="1"/>
          </p:cNvSpPr>
          <p:nvPr>
            <p:ph type="title"/>
          </p:nvPr>
        </p:nvSpPr>
        <p:spPr/>
        <p:txBody>
          <a:bodyPr/>
          <a:lstStyle/>
          <a:p>
            <a:r>
              <a:rPr lang="en-US" dirty="0"/>
              <a:t>Panel Data </a:t>
            </a:r>
          </a:p>
        </p:txBody>
      </p:sp>
      <p:sp>
        <p:nvSpPr>
          <p:cNvPr id="4" name="Content Placeholder 3">
            <a:extLst>
              <a:ext uri="{FF2B5EF4-FFF2-40B4-BE49-F238E27FC236}">
                <a16:creationId xmlns:a16="http://schemas.microsoft.com/office/drawing/2014/main" id="{35BEAD3C-B6D6-4718-94FA-ED6DCB2AAA4E}"/>
              </a:ext>
            </a:extLst>
          </p:cNvPr>
          <p:cNvSpPr>
            <a:spLocks noGrp="1"/>
          </p:cNvSpPr>
          <p:nvPr>
            <p:ph idx="1"/>
          </p:nvPr>
        </p:nvSpPr>
        <p:spPr>
          <a:xfrm>
            <a:off x="0" y="685800"/>
            <a:ext cx="12192000" cy="5486400"/>
          </a:xfrm>
        </p:spPr>
        <p:txBody>
          <a:bodyPr/>
          <a:lstStyle/>
          <a:p>
            <a:r>
              <a:rPr lang="en-US" sz="3200" i="0" dirty="0">
                <a:solidFill>
                  <a:srgbClr val="C00000"/>
                </a:solidFill>
                <a:effectLst/>
                <a:latin typeface="Roboto" panose="02000000000000000000" pitchFamily="2" charset="0"/>
              </a:rPr>
              <a:t>Cross sectional data</a:t>
            </a:r>
            <a:r>
              <a:rPr lang="en-US" sz="3200" b="0" i="0" dirty="0">
                <a:solidFill>
                  <a:srgbClr val="C00000"/>
                </a:solidFill>
                <a:effectLst/>
                <a:latin typeface="Roboto" panose="02000000000000000000" pitchFamily="2" charset="0"/>
              </a:rPr>
              <a:t> </a:t>
            </a:r>
            <a:r>
              <a:rPr lang="en-US" sz="3200" b="0" i="0" dirty="0">
                <a:effectLst/>
                <a:latin typeface="Roboto" panose="02000000000000000000" pitchFamily="2" charset="0"/>
              </a:rPr>
              <a:t>means that we </a:t>
            </a:r>
            <a:r>
              <a:rPr lang="en-US" sz="3200" b="1" i="0" dirty="0">
                <a:effectLst/>
                <a:latin typeface="Roboto" panose="02000000000000000000" pitchFamily="2" charset="0"/>
              </a:rPr>
              <a:t>have data from </a:t>
            </a:r>
            <a:r>
              <a:rPr lang="en-US" sz="3600" b="1" i="1" dirty="0">
                <a:solidFill>
                  <a:srgbClr val="FF0000"/>
                </a:solidFill>
                <a:effectLst>
                  <a:outerShdw blurRad="38100" dist="38100" dir="2700000" algn="tl">
                    <a:srgbClr val="000000">
                      <a:alpha val="43137"/>
                    </a:srgbClr>
                  </a:outerShdw>
                </a:effectLst>
                <a:latin typeface="Roboto" panose="02000000000000000000" pitchFamily="2" charset="0"/>
              </a:rPr>
              <a:t>many units</a:t>
            </a:r>
            <a:r>
              <a:rPr lang="en-US" sz="3200" b="1" i="0" dirty="0">
                <a:effectLst/>
                <a:latin typeface="Roboto" panose="02000000000000000000" pitchFamily="2" charset="0"/>
              </a:rPr>
              <a:t>, at one point in time</a:t>
            </a:r>
            <a:r>
              <a:rPr lang="en-US" sz="3200" b="0" i="0" dirty="0">
                <a:effectLst/>
                <a:latin typeface="Roboto" panose="02000000000000000000" pitchFamily="2" charset="0"/>
              </a:rPr>
              <a:t>. </a:t>
            </a:r>
          </a:p>
          <a:p>
            <a:r>
              <a:rPr lang="en-US" sz="3200" i="0" dirty="0">
                <a:solidFill>
                  <a:srgbClr val="C00000"/>
                </a:solidFill>
                <a:effectLst/>
                <a:latin typeface="Roboto" panose="02000000000000000000" pitchFamily="2" charset="0"/>
              </a:rPr>
              <a:t>Time series data </a:t>
            </a:r>
            <a:r>
              <a:rPr lang="en-US" sz="3200" b="0" i="0" dirty="0">
                <a:effectLst/>
                <a:latin typeface="Roboto" panose="02000000000000000000" pitchFamily="2" charset="0"/>
              </a:rPr>
              <a:t>means that we have data from </a:t>
            </a:r>
            <a:r>
              <a:rPr lang="en-US" sz="3600" i="1" dirty="0">
                <a:solidFill>
                  <a:srgbClr val="FF0000"/>
                </a:solidFill>
                <a:effectLst>
                  <a:outerShdw blurRad="38100" dist="38100" dir="2700000" algn="tl">
                    <a:srgbClr val="000000">
                      <a:alpha val="43137"/>
                    </a:srgbClr>
                  </a:outerShdw>
                </a:effectLst>
                <a:latin typeface="Roboto" panose="02000000000000000000" pitchFamily="2" charset="0"/>
              </a:rPr>
              <a:t>one unit</a:t>
            </a:r>
            <a:r>
              <a:rPr lang="en-US" sz="3200" b="0" i="0" dirty="0">
                <a:effectLst/>
                <a:latin typeface="Roboto" panose="02000000000000000000" pitchFamily="2" charset="0"/>
              </a:rPr>
              <a:t>, over many points in time. </a:t>
            </a:r>
          </a:p>
          <a:p>
            <a:r>
              <a:rPr lang="en-US" sz="3200" dirty="0">
                <a:solidFill>
                  <a:srgbClr val="C00000"/>
                </a:solidFill>
                <a:latin typeface="Roboto" panose="02000000000000000000" pitchFamily="2" charset="0"/>
              </a:rPr>
              <a:t>Panel data </a:t>
            </a:r>
            <a:r>
              <a:rPr lang="en-US" sz="3200" b="0" i="0" dirty="0">
                <a:effectLst/>
                <a:latin typeface="Roboto" panose="02000000000000000000" pitchFamily="2" charset="0"/>
              </a:rPr>
              <a:t>(or time series cross section) means that we have </a:t>
            </a:r>
            <a:r>
              <a:rPr lang="en-US" sz="3200" i="0" dirty="0">
                <a:effectLst/>
                <a:latin typeface="Roboto" panose="02000000000000000000" pitchFamily="2" charset="0"/>
              </a:rPr>
              <a:t>data from many units, over many points in time</a:t>
            </a:r>
            <a:r>
              <a:rPr lang="en-US" sz="3200" b="0" i="0" dirty="0">
                <a:effectLst/>
                <a:latin typeface="Roboto" panose="02000000000000000000" pitchFamily="2" charset="0"/>
              </a:rPr>
              <a:t>.</a:t>
            </a:r>
            <a:endParaRPr lang="en-US" sz="3200" b="0" dirty="0">
              <a:latin typeface="Roboto" panose="02000000000000000000" pitchFamily="2" charset="0"/>
            </a:endParaRPr>
          </a:p>
          <a:p>
            <a:r>
              <a:rPr lang="en-US" sz="3600" dirty="0">
                <a:latin typeface="Open Sans" panose="020B0606030504020204" pitchFamily="34" charset="0"/>
              </a:rPr>
              <a:t>Panel Data = Cross Sectional </a:t>
            </a:r>
            <a:r>
              <a:rPr lang="en-US" sz="3600" dirty="0" err="1">
                <a:latin typeface="Open Sans" panose="020B0606030504020204" pitchFamily="34" charset="0"/>
              </a:rPr>
              <a:t>Data+Time</a:t>
            </a:r>
            <a:r>
              <a:rPr lang="en-US" sz="3600" dirty="0">
                <a:latin typeface="Open Sans" panose="020B0606030504020204" pitchFamily="34" charset="0"/>
              </a:rPr>
              <a:t> Series Data </a:t>
            </a:r>
            <a:endParaRPr lang="en-US" sz="3600" dirty="0">
              <a:latin typeface="Roboto" panose="02000000000000000000" pitchFamily="2" charset="0"/>
            </a:endParaRPr>
          </a:p>
          <a:p>
            <a:r>
              <a:rPr lang="en-US" sz="3200" b="0" i="0" dirty="0">
                <a:effectLst/>
                <a:latin typeface="Open Sans" panose="020B0606030504020204" pitchFamily="34" charset="0"/>
              </a:rPr>
              <a:t>Panel data (also known as </a:t>
            </a:r>
            <a:r>
              <a:rPr lang="en-US" sz="3200" i="0" dirty="0">
                <a:effectLst/>
                <a:latin typeface="Open Sans" panose="020B0606030504020204" pitchFamily="34" charset="0"/>
              </a:rPr>
              <a:t>longitudinal or cross-sectional time-series data</a:t>
            </a:r>
            <a:r>
              <a:rPr lang="en-US" sz="3200" b="0" i="0" dirty="0">
                <a:effectLst/>
                <a:latin typeface="Open Sans" panose="020B0606030504020204" pitchFamily="34" charset="0"/>
              </a:rPr>
              <a:t>) is a dataset in which the behavior of </a:t>
            </a:r>
            <a:r>
              <a:rPr lang="en-US" sz="3200" i="0" dirty="0">
                <a:effectLst/>
                <a:latin typeface="Open Sans" panose="020B0606030504020204" pitchFamily="34" charset="0"/>
              </a:rPr>
              <a:t>entities are observed across time</a:t>
            </a:r>
            <a:r>
              <a:rPr lang="en-US" sz="3200" b="0" i="0" dirty="0">
                <a:effectLst/>
                <a:latin typeface="Open Sans" panose="020B0606030504020204" pitchFamily="34" charset="0"/>
              </a:rPr>
              <a:t>.</a:t>
            </a:r>
          </a:p>
        </p:txBody>
      </p:sp>
      <p:sp>
        <p:nvSpPr>
          <p:cNvPr id="6" name="TextBox 5">
            <a:extLst>
              <a:ext uri="{FF2B5EF4-FFF2-40B4-BE49-F238E27FC236}">
                <a16:creationId xmlns:a16="http://schemas.microsoft.com/office/drawing/2014/main" id="{2D469A62-9D03-40C0-BD80-16A18E76766B}"/>
              </a:ext>
            </a:extLst>
          </p:cNvPr>
          <p:cNvSpPr txBox="1"/>
          <p:nvPr/>
        </p:nvSpPr>
        <p:spPr>
          <a:xfrm>
            <a:off x="2623658" y="6269459"/>
            <a:ext cx="6362700" cy="400110"/>
          </a:xfrm>
          <a:prstGeom prst="rect">
            <a:avLst/>
          </a:prstGeom>
          <a:noFill/>
        </p:spPr>
        <p:txBody>
          <a:bodyPr wrap="square">
            <a:spAutoFit/>
          </a:bodyPr>
          <a:lstStyle/>
          <a:p>
            <a:r>
              <a:rPr lang="en-US" sz="2000" dirty="0">
                <a:hlinkClick r:id="rId2"/>
              </a:rPr>
              <a:t>https://www.stathelp.se/en/xtset_en.html</a:t>
            </a:r>
            <a:r>
              <a:rPr lang="en-US" sz="2000" dirty="0"/>
              <a:t> </a:t>
            </a:r>
          </a:p>
        </p:txBody>
      </p:sp>
    </p:spTree>
    <p:extLst>
      <p:ext uri="{BB962C8B-B14F-4D97-AF65-F5344CB8AC3E}">
        <p14:creationId xmlns:p14="http://schemas.microsoft.com/office/powerpoint/2010/main" val="121839097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A48E8-0A39-4118-B1C2-9A1AFC0C81E1}"/>
              </a:ext>
            </a:extLst>
          </p:cNvPr>
          <p:cNvSpPr>
            <a:spLocks noGrp="1"/>
          </p:cNvSpPr>
          <p:nvPr>
            <p:ph type="title"/>
          </p:nvPr>
        </p:nvSpPr>
        <p:spPr/>
        <p:txBody>
          <a:bodyPr/>
          <a:lstStyle/>
          <a:p>
            <a:r>
              <a:rPr lang="en-US" b="1" i="0" dirty="0">
                <a:solidFill>
                  <a:srgbClr val="333333"/>
                </a:solidFill>
                <a:effectLst/>
                <a:latin typeface="Open Sans" panose="020B0606030504020204" pitchFamily="34" charset="0"/>
              </a:rPr>
              <a:t>Difference Between Time Series and Panel Data</a:t>
            </a:r>
            <a:endParaRPr lang="en-US" dirty="0"/>
          </a:p>
        </p:txBody>
      </p:sp>
      <p:pic>
        <p:nvPicPr>
          <p:cNvPr id="1026" name="Picture 2" descr="Difference Between Time Series and Panel Data in Tabular Form">
            <a:extLst>
              <a:ext uri="{FF2B5EF4-FFF2-40B4-BE49-F238E27FC236}">
                <a16:creationId xmlns:a16="http://schemas.microsoft.com/office/drawing/2014/main" id="{C71A99D9-156D-4D0F-8A37-CAA3122402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4" y="566737"/>
            <a:ext cx="8901773" cy="57245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F4743B5-AE8E-482D-B68B-A2F073B88441}"/>
              </a:ext>
            </a:extLst>
          </p:cNvPr>
          <p:cNvSpPr txBox="1"/>
          <p:nvPr/>
        </p:nvSpPr>
        <p:spPr>
          <a:xfrm>
            <a:off x="940136" y="6334780"/>
            <a:ext cx="10686672" cy="307777"/>
          </a:xfrm>
          <a:prstGeom prst="rect">
            <a:avLst/>
          </a:prstGeom>
          <a:noFill/>
        </p:spPr>
        <p:txBody>
          <a:bodyPr wrap="square">
            <a:spAutoFit/>
          </a:bodyPr>
          <a:lstStyle/>
          <a:p>
            <a:r>
              <a:rPr lang="en-US" dirty="0">
                <a:hlinkClick r:id="rId4"/>
              </a:rPr>
              <a:t>https://www.differencebetween.com/difference-between-time-series-and-panel-data/</a:t>
            </a:r>
            <a:r>
              <a:rPr lang="en-US" dirty="0"/>
              <a:t> </a:t>
            </a:r>
          </a:p>
        </p:txBody>
      </p:sp>
    </p:spTree>
    <p:extLst>
      <p:ext uri="{BB962C8B-B14F-4D97-AF65-F5344CB8AC3E}">
        <p14:creationId xmlns:p14="http://schemas.microsoft.com/office/powerpoint/2010/main" val="408382687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4CE1206-4CBD-4580-86D5-FA8948BE0CEB}"/>
              </a:ext>
            </a:extLst>
          </p:cNvPr>
          <p:cNvSpPr>
            <a:spLocks noGrp="1"/>
          </p:cNvSpPr>
          <p:nvPr>
            <p:ph type="title"/>
          </p:nvPr>
        </p:nvSpPr>
        <p:spPr>
          <a:xfrm>
            <a:off x="0" y="1"/>
            <a:ext cx="11988800" cy="469900"/>
          </a:xfrm>
        </p:spPr>
        <p:txBody>
          <a:bodyPr/>
          <a:lstStyle/>
          <a:p>
            <a:endParaRPr lang="en-US" dirty="0"/>
          </a:p>
        </p:txBody>
      </p:sp>
      <p:sp>
        <p:nvSpPr>
          <p:cNvPr id="11" name="Content Placeholder 2">
            <a:extLst>
              <a:ext uri="{FF2B5EF4-FFF2-40B4-BE49-F238E27FC236}">
                <a16:creationId xmlns:a16="http://schemas.microsoft.com/office/drawing/2014/main" id="{3F1C024F-5CD1-42A9-8DD3-25CB8DFF8A46}"/>
              </a:ext>
            </a:extLst>
          </p:cNvPr>
          <p:cNvSpPr>
            <a:spLocks noGrp="1"/>
          </p:cNvSpPr>
          <p:nvPr>
            <p:ph idx="1"/>
          </p:nvPr>
        </p:nvSpPr>
        <p:spPr>
          <a:xfrm>
            <a:off x="304800" y="685800"/>
            <a:ext cx="11480800" cy="5486400"/>
          </a:xfrm>
        </p:spPr>
        <p:txBody>
          <a:bodyPr/>
          <a:lstStyle/>
          <a:p>
            <a:endParaRPr lang="en-US"/>
          </a:p>
        </p:txBody>
      </p:sp>
      <p:pic>
        <p:nvPicPr>
          <p:cNvPr id="6" name="Picture 5">
            <a:extLst>
              <a:ext uri="{FF2B5EF4-FFF2-40B4-BE49-F238E27FC236}">
                <a16:creationId xmlns:a16="http://schemas.microsoft.com/office/drawing/2014/main" id="{5F724E44-708F-4E01-8D14-C7D81B7764A6}"/>
              </a:ext>
            </a:extLst>
          </p:cNvPr>
          <p:cNvPicPr>
            <a:picLocks noChangeAspect="1"/>
          </p:cNvPicPr>
          <p:nvPr/>
        </p:nvPicPr>
        <p:blipFill>
          <a:blip r:embed="rId2"/>
          <a:stretch>
            <a:fillRect/>
          </a:stretch>
        </p:blipFill>
        <p:spPr>
          <a:xfrm>
            <a:off x="0" y="131470"/>
            <a:ext cx="9110921" cy="6748830"/>
          </a:xfrm>
          <a:prstGeom prst="rect">
            <a:avLst/>
          </a:prstGeom>
        </p:spPr>
      </p:pic>
    </p:spTree>
    <p:extLst>
      <p:ext uri="{BB962C8B-B14F-4D97-AF65-F5344CB8AC3E}">
        <p14:creationId xmlns:p14="http://schemas.microsoft.com/office/powerpoint/2010/main" val="61483879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Types of Marketing Data</a:t>
            </a:r>
          </a:p>
        </p:txBody>
      </p:sp>
      <p:sp>
        <p:nvSpPr>
          <p:cNvPr id="3" name="Content Placeholder 2"/>
          <p:cNvSpPr>
            <a:spLocks noGrp="1"/>
          </p:cNvSpPr>
          <p:nvPr>
            <p:ph idx="1"/>
          </p:nvPr>
        </p:nvSpPr>
        <p:spPr/>
        <p:txBody>
          <a:bodyPr/>
          <a:lstStyle/>
          <a:p>
            <a:pPr marL="0" indent="0">
              <a:buNone/>
            </a:pPr>
            <a:r>
              <a:rPr lang="en-US" dirty="0"/>
              <a:t>Huge amounts of various types of data are generated by online activities of consumers and firms. </a:t>
            </a:r>
          </a:p>
          <a:p>
            <a:pPr marL="0" indent="0">
              <a:buNone/>
            </a:pPr>
            <a:r>
              <a:rPr lang="en-US" dirty="0"/>
              <a:t>Evolution of marketing data: </a:t>
            </a:r>
          </a:p>
          <a:p>
            <a:pPr>
              <a:buFont typeface="Wingdings" panose="05000000000000000000" pitchFamily="2" charset="2"/>
              <a:buChar char="ü"/>
            </a:pPr>
            <a:r>
              <a:rPr lang="en-US" dirty="0"/>
              <a:t>Static data (from 1970’s) – one time data collection</a:t>
            </a:r>
          </a:p>
          <a:p>
            <a:pPr>
              <a:buFont typeface="Wingdings" panose="05000000000000000000" pitchFamily="2" charset="2"/>
              <a:buChar char="ü"/>
            </a:pPr>
            <a:r>
              <a:rPr lang="en-US" dirty="0">
                <a:solidFill>
                  <a:srgbClr val="C00000"/>
                </a:solidFill>
              </a:rPr>
              <a:t>Panel data (from 1980’s) – typically same entity (multiple entities) is observed at several points in time, but data not immediately available for analysis</a:t>
            </a:r>
          </a:p>
          <a:p>
            <a:pPr>
              <a:buFont typeface="Wingdings" panose="05000000000000000000" pitchFamily="2" charset="2"/>
              <a:buChar char="ü"/>
            </a:pPr>
            <a:r>
              <a:rPr lang="en-US" dirty="0"/>
              <a:t>“Real-time” data available for immediate analysis (from 1990’s)</a:t>
            </a:r>
          </a:p>
          <a:p>
            <a:pPr>
              <a:buFont typeface="Wingdings" panose="05000000000000000000" pitchFamily="2" charset="2"/>
              <a:buChar char="ü"/>
            </a:pPr>
            <a:r>
              <a:rPr lang="en-US" dirty="0"/>
              <a:t>Text, audio, video and other data (from the turn of the millennium)</a:t>
            </a:r>
          </a:p>
        </p:txBody>
      </p:sp>
    </p:spTree>
    <p:extLst>
      <p:ext uri="{BB962C8B-B14F-4D97-AF65-F5344CB8AC3E}">
        <p14:creationId xmlns:p14="http://schemas.microsoft.com/office/powerpoint/2010/main" val="5598507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4037" y="2521540"/>
            <a:ext cx="10980676" cy="1362075"/>
          </a:xfrm>
        </p:spPr>
        <p:txBody>
          <a:bodyPr/>
          <a:lstStyle/>
          <a:p>
            <a:r>
              <a:rPr lang="en-US" sz="3600" cap="none" dirty="0"/>
              <a:t>Brief Introduction to Panel Data Analysis</a:t>
            </a:r>
          </a:p>
        </p:txBody>
      </p:sp>
    </p:spTree>
    <p:extLst>
      <p:ext uri="{BB962C8B-B14F-4D97-AF65-F5344CB8AC3E}">
        <p14:creationId xmlns:p14="http://schemas.microsoft.com/office/powerpoint/2010/main" val="233831882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t>The General Nature of Panel Data</a:t>
            </a:r>
            <a:endParaRPr lang="en-US" dirty="0"/>
          </a:p>
        </p:txBody>
      </p:sp>
      <p:sp>
        <p:nvSpPr>
          <p:cNvPr id="3" name="Content Placeholder 2"/>
          <p:cNvSpPr>
            <a:spLocks noGrp="1"/>
          </p:cNvSpPr>
          <p:nvPr>
            <p:ph idx="1"/>
          </p:nvPr>
        </p:nvSpPr>
        <p:spPr/>
        <p:txBody>
          <a:bodyPr/>
          <a:lstStyle/>
          <a:p>
            <a:r>
              <a:rPr lang="en-GB" altLang="en-US" sz="3600" dirty="0"/>
              <a:t>We observe data for </a:t>
            </a:r>
            <a:r>
              <a:rPr lang="en-GB" altLang="en-US" sz="3600" dirty="0">
                <a:solidFill>
                  <a:srgbClr val="C00000"/>
                </a:solidFill>
              </a:rPr>
              <a:t>the same entity </a:t>
            </a:r>
            <a:r>
              <a:rPr lang="en-GB" altLang="en-US" sz="3600" dirty="0"/>
              <a:t>(e.g.</a:t>
            </a:r>
            <a:r>
              <a:rPr lang="en-US" altLang="en-US" sz="3600" dirty="0"/>
              <a:t>, </a:t>
            </a:r>
            <a:r>
              <a:rPr lang="en-GB" altLang="en-US" sz="3600" dirty="0"/>
              <a:t> person, </a:t>
            </a:r>
            <a:r>
              <a:rPr lang="en-GB" altLang="en-US" sz="3600" dirty="0">
                <a:solidFill>
                  <a:schemeClr val="accent5">
                    <a:lumMod val="50000"/>
                  </a:schemeClr>
                </a:solidFill>
              </a:rPr>
              <a:t>keyword</a:t>
            </a:r>
            <a:r>
              <a:rPr lang="en-GB" altLang="en-US" sz="3600" dirty="0"/>
              <a:t>, store, industry, etc.) in several </a:t>
            </a:r>
            <a:r>
              <a:rPr lang="en-GB" altLang="en-US" sz="3600" dirty="0">
                <a:solidFill>
                  <a:srgbClr val="C00000"/>
                </a:solidFill>
              </a:rPr>
              <a:t>different contexts</a:t>
            </a:r>
            <a:r>
              <a:rPr lang="en-GB" altLang="en-US" sz="3600" dirty="0"/>
              <a:t> (usually the different contexts are different points in </a:t>
            </a:r>
            <a:r>
              <a:rPr lang="en-GB" altLang="en-US" sz="3600" dirty="0">
                <a:solidFill>
                  <a:srgbClr val="C00000"/>
                </a:solidFill>
              </a:rPr>
              <a:t>time</a:t>
            </a:r>
            <a:r>
              <a:rPr lang="en-GB" altLang="en-US" sz="3600" dirty="0"/>
              <a:t>).</a:t>
            </a:r>
          </a:p>
          <a:p>
            <a:r>
              <a:rPr lang="en-GB" altLang="en-US" sz="3600" dirty="0"/>
              <a:t>And, we observe such data for </a:t>
            </a:r>
            <a:r>
              <a:rPr lang="en-GB" altLang="en-US" sz="3600" dirty="0">
                <a:solidFill>
                  <a:srgbClr val="C00000"/>
                </a:solidFill>
              </a:rPr>
              <a:t>a number of entities</a:t>
            </a:r>
            <a:r>
              <a:rPr lang="en-GB" altLang="en-US" sz="3600" dirty="0"/>
              <a:t> (i.e., for </a:t>
            </a:r>
            <a:r>
              <a:rPr lang="en-GB" altLang="en-US" sz="3600" dirty="0">
                <a:solidFill>
                  <a:srgbClr val="C00000"/>
                </a:solidFill>
                <a:effectLst>
                  <a:outerShdw blurRad="38100" dist="38100" dir="2700000" algn="tl">
                    <a:srgbClr val="000000">
                      <a:alpha val="43137"/>
                    </a:srgbClr>
                  </a:outerShdw>
                </a:effectLst>
              </a:rPr>
              <a:t>a set of Panel ID </a:t>
            </a:r>
            <a:r>
              <a:rPr lang="en-GB" altLang="en-US" sz="3600" dirty="0"/>
              <a:t>– such as a set of keywords).</a:t>
            </a:r>
            <a:endParaRPr lang="en-US" sz="3600" dirty="0"/>
          </a:p>
        </p:txBody>
      </p:sp>
    </p:spTree>
    <p:extLst>
      <p:ext uri="{BB962C8B-B14F-4D97-AF65-F5344CB8AC3E}">
        <p14:creationId xmlns:p14="http://schemas.microsoft.com/office/powerpoint/2010/main" val="427616442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t>Reasons for Growing Use of Panel Data Analysis</a:t>
            </a:r>
            <a:endParaRPr lang="en-US" dirty="0"/>
          </a:p>
        </p:txBody>
      </p:sp>
      <p:sp>
        <p:nvSpPr>
          <p:cNvPr id="3" name="Content Placeholder 2"/>
          <p:cNvSpPr>
            <a:spLocks noGrp="1"/>
          </p:cNvSpPr>
          <p:nvPr>
            <p:ph idx="1"/>
          </p:nvPr>
        </p:nvSpPr>
        <p:spPr>
          <a:xfrm>
            <a:off x="238188" y="1351920"/>
            <a:ext cx="11480800" cy="5224494"/>
          </a:xfrm>
        </p:spPr>
        <p:txBody>
          <a:bodyPr>
            <a:normAutofit fontScale="92500"/>
          </a:bodyPr>
          <a:lstStyle/>
          <a:p>
            <a:pPr>
              <a:lnSpc>
                <a:spcPct val="100000"/>
              </a:lnSpc>
            </a:pPr>
            <a:r>
              <a:rPr lang="en-GB" altLang="en-US" dirty="0"/>
              <a:t>We can account for </a:t>
            </a:r>
            <a:r>
              <a:rPr lang="en-GB" altLang="en-US" i="1" dirty="0">
                <a:solidFill>
                  <a:srgbClr val="FF0000"/>
                </a:solidFill>
              </a:rPr>
              <a:t>explicit characteristics of an entity </a:t>
            </a:r>
            <a:r>
              <a:rPr lang="en-GB" altLang="en-US" dirty="0"/>
              <a:t>(e.g., whether </a:t>
            </a:r>
            <a:r>
              <a:rPr lang="en-GB" altLang="en-US" dirty="0">
                <a:solidFill>
                  <a:srgbClr val="C00000"/>
                </a:solidFill>
              </a:rPr>
              <a:t>keyword</a:t>
            </a:r>
            <a:r>
              <a:rPr lang="en-GB" altLang="en-US" dirty="0"/>
              <a:t> is branded or unbranded) in measuring effects of marketing activities.  This reduces “aggregation bias” resulting form ascribing a common effect to a marketing activity across all entities (e.g. across all keywords).</a:t>
            </a:r>
          </a:p>
          <a:p>
            <a:pPr>
              <a:lnSpc>
                <a:spcPct val="100000"/>
              </a:lnSpc>
            </a:pPr>
            <a:r>
              <a:rPr lang="en-GB" altLang="en-US" dirty="0"/>
              <a:t>By incorporating </a:t>
            </a:r>
            <a:r>
              <a:rPr lang="en-GB" altLang="en-US" dirty="0">
                <a:solidFill>
                  <a:srgbClr val="C00000"/>
                </a:solidFill>
              </a:rPr>
              <a:t>additional sources of variation </a:t>
            </a:r>
            <a:r>
              <a:rPr lang="en-GB" altLang="en-US" dirty="0"/>
              <a:t>(e.g., characteristics of entities; unique conditions prevalent </a:t>
            </a:r>
            <a:r>
              <a:rPr lang="en-GB" altLang="en-US" dirty="0">
                <a:solidFill>
                  <a:srgbClr val="C00000"/>
                </a:solidFill>
              </a:rPr>
              <a:t>at each time period</a:t>
            </a:r>
            <a:r>
              <a:rPr lang="en-GB" altLang="en-US" dirty="0"/>
              <a:t>) we reduce model error and improve the quality and accuracy of model predictions. </a:t>
            </a:r>
          </a:p>
          <a:p>
            <a:pPr>
              <a:lnSpc>
                <a:spcPct val="100000"/>
              </a:lnSpc>
            </a:pPr>
            <a:r>
              <a:rPr lang="en-GB" altLang="en-US" dirty="0"/>
              <a:t>We can understand how effects are changing over time (i.e. we can understand </a:t>
            </a:r>
            <a:r>
              <a:rPr lang="en-GB" altLang="en-US" sz="3000" i="1" dirty="0">
                <a:solidFill>
                  <a:srgbClr val="C00000"/>
                </a:solidFill>
              </a:rPr>
              <a:t>dynamics and transition </a:t>
            </a:r>
            <a:r>
              <a:rPr lang="en-GB" altLang="en-US" sz="3000" i="1" dirty="0" err="1">
                <a:solidFill>
                  <a:srgbClr val="C00000"/>
                </a:solidFill>
              </a:rPr>
              <a:t>behaviors</a:t>
            </a:r>
            <a:r>
              <a:rPr lang="en-GB" altLang="en-US" sz="3000" i="1" dirty="0">
                <a:solidFill>
                  <a:srgbClr val="C00000"/>
                </a:solidFill>
              </a:rPr>
              <a:t> </a:t>
            </a:r>
            <a:r>
              <a:rPr lang="en-GB" altLang="en-US" dirty="0">
                <a:solidFill>
                  <a:srgbClr val="C00000"/>
                </a:solidFill>
              </a:rPr>
              <a:t>such as whether branded keywords are becoming more effective over time</a:t>
            </a:r>
            <a:r>
              <a:rPr lang="en-GB" altLang="en-US" dirty="0"/>
              <a:t>).</a:t>
            </a:r>
            <a:endParaRPr lang="en-US" dirty="0"/>
          </a:p>
        </p:txBody>
      </p:sp>
      <p:sp>
        <p:nvSpPr>
          <p:cNvPr id="5" name="TextBox 4">
            <a:extLst>
              <a:ext uri="{FF2B5EF4-FFF2-40B4-BE49-F238E27FC236}">
                <a16:creationId xmlns:a16="http://schemas.microsoft.com/office/drawing/2014/main" id="{EBD5BD32-971F-4AA8-BC26-D6CEFD53E3F8}"/>
              </a:ext>
            </a:extLst>
          </p:cNvPr>
          <p:cNvSpPr txBox="1"/>
          <p:nvPr/>
        </p:nvSpPr>
        <p:spPr>
          <a:xfrm>
            <a:off x="288314" y="754166"/>
            <a:ext cx="11988800" cy="461665"/>
          </a:xfrm>
          <a:prstGeom prst="rect">
            <a:avLst/>
          </a:prstGeom>
          <a:noFill/>
        </p:spPr>
        <p:txBody>
          <a:bodyPr wrap="square" rtlCol="0">
            <a:spAutoFit/>
          </a:bodyPr>
          <a:lstStyle/>
          <a:p>
            <a:r>
              <a:rPr lang="en-US" sz="2400" b="1" dirty="0">
                <a:solidFill>
                  <a:srgbClr val="C00000"/>
                </a:solidFill>
              </a:rPr>
              <a:t>Marketing Mix (Entities, Time) </a:t>
            </a:r>
            <a:r>
              <a:rPr lang="en-US" sz="2400" b="1" dirty="0">
                <a:solidFill>
                  <a:srgbClr val="C00000"/>
                </a:solidFill>
                <a:sym typeface="Wingdings" panose="05000000000000000000" pitchFamily="2" charset="2"/>
              </a:rPr>
              <a:t> Observations of Effects  Analyze Variations</a:t>
            </a:r>
            <a:endParaRPr lang="en-US" sz="2400" b="1" dirty="0">
              <a:solidFill>
                <a:srgbClr val="C00000"/>
              </a:solidFill>
            </a:endParaRPr>
          </a:p>
        </p:txBody>
      </p:sp>
    </p:spTree>
    <p:extLst>
      <p:ext uri="{BB962C8B-B14F-4D97-AF65-F5344CB8AC3E}">
        <p14:creationId xmlns:p14="http://schemas.microsoft.com/office/powerpoint/2010/main" val="42302219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0216" y="1"/>
            <a:ext cx="7795247" cy="559392"/>
          </a:xfrm>
        </p:spPr>
        <p:txBody>
          <a:bodyPr/>
          <a:lstStyle/>
          <a:p>
            <a:r>
              <a:rPr lang="en-US" altLang="en-US" dirty="0"/>
              <a:t>Example Panel Data</a:t>
            </a:r>
            <a:endParaRPr lang="en-US" dirty="0"/>
          </a:p>
        </p:txBody>
      </p:sp>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 y="-11803"/>
            <a:ext cx="3871244" cy="6020717"/>
          </a:xfrm>
        </p:spPr>
      </p:pic>
      <p:sp>
        <p:nvSpPr>
          <p:cNvPr id="5" name="Content Placeholder 4"/>
          <p:cNvSpPr>
            <a:spLocks noGrp="1"/>
          </p:cNvSpPr>
          <p:nvPr>
            <p:ph sz="half" idx="2"/>
          </p:nvPr>
        </p:nvSpPr>
        <p:spPr>
          <a:xfrm>
            <a:off x="3936160" y="571197"/>
            <a:ext cx="8255840" cy="5908780"/>
          </a:xfrm>
        </p:spPr>
        <p:txBody>
          <a:bodyPr>
            <a:normAutofit/>
          </a:bodyPr>
          <a:lstStyle/>
          <a:p>
            <a:pPr>
              <a:lnSpc>
                <a:spcPct val="110000"/>
              </a:lnSpc>
            </a:pPr>
            <a:r>
              <a:rPr lang="en-US" dirty="0">
                <a:cs typeface="Arial" panose="020B0604020202020204" pitchFamily="34" charset="0"/>
              </a:rPr>
              <a:t>This is a </a:t>
            </a:r>
            <a:r>
              <a:rPr lang="en-US" i="1" dirty="0">
                <a:solidFill>
                  <a:srgbClr val="C00000"/>
                </a:solidFill>
                <a:cs typeface="Arial" panose="020B0604020202020204" pitchFamily="34" charset="0"/>
              </a:rPr>
              <a:t>balanced panel</a:t>
            </a:r>
            <a:r>
              <a:rPr lang="en-US" dirty="0">
                <a:cs typeface="Arial" panose="020B0604020202020204" pitchFamily="34" charset="0"/>
              </a:rPr>
              <a:t>– same number of observations (8) for each unit (</a:t>
            </a:r>
            <a:r>
              <a:rPr lang="en-US" dirty="0" err="1">
                <a:cs typeface="Arial" panose="020B0604020202020204" pitchFamily="34" charset="0"/>
              </a:rPr>
              <a:t>Kwd</a:t>
            </a:r>
            <a:r>
              <a:rPr lang="en-US" dirty="0">
                <a:cs typeface="Arial" panose="020B0604020202020204" pitchFamily="34" charset="0"/>
              </a:rPr>
              <a:t>-Keyword). </a:t>
            </a:r>
          </a:p>
          <a:p>
            <a:pPr>
              <a:lnSpc>
                <a:spcPct val="110000"/>
              </a:lnSpc>
            </a:pPr>
            <a:r>
              <a:rPr lang="en-US" dirty="0">
                <a:cs typeface="Arial" panose="020B0604020202020204" pitchFamily="34" charset="0"/>
              </a:rPr>
              <a:t>The units can be anything – consumers, firms, countries, stores, </a:t>
            </a:r>
            <a:r>
              <a:rPr lang="en-US" dirty="0" err="1">
                <a:cs typeface="Arial" panose="020B0604020202020204" pitchFamily="34" charset="0"/>
              </a:rPr>
              <a:t>Kwds</a:t>
            </a:r>
            <a:r>
              <a:rPr lang="en-US" dirty="0">
                <a:cs typeface="Arial" panose="020B0604020202020204" pitchFamily="34" charset="0"/>
              </a:rPr>
              <a:t>, Apps, etc. for which we have repeated observations.  </a:t>
            </a:r>
          </a:p>
          <a:p>
            <a:pPr>
              <a:lnSpc>
                <a:spcPct val="110000"/>
              </a:lnSpc>
            </a:pPr>
            <a:r>
              <a:rPr lang="en-US" dirty="0">
                <a:cs typeface="Arial" panose="020B0604020202020204" pitchFamily="34" charset="0"/>
              </a:rPr>
              <a:t>This panel data have </a:t>
            </a:r>
            <a:r>
              <a:rPr lang="en-US" dirty="0">
                <a:solidFill>
                  <a:srgbClr val="C00000"/>
                </a:solidFill>
                <a:cs typeface="Arial" panose="020B0604020202020204" pitchFamily="34" charset="0"/>
              </a:rPr>
              <a:t>3 units (keywords) and each unit has one observation for each Time of Day.</a:t>
            </a:r>
          </a:p>
          <a:p>
            <a:pPr>
              <a:lnSpc>
                <a:spcPct val="110000"/>
              </a:lnSpc>
            </a:pPr>
            <a:r>
              <a:rPr lang="en-US" u="sng" dirty="0">
                <a:cs typeface="Arial" panose="020B0604020202020204" pitchFamily="34" charset="0"/>
              </a:rPr>
              <a:t>Question</a:t>
            </a:r>
            <a:r>
              <a:rPr lang="en-US" dirty="0">
                <a:cs typeface="Arial" panose="020B0604020202020204" pitchFamily="34" charset="0"/>
              </a:rPr>
              <a:t>: Do we have more conversions when we spend more money? </a:t>
            </a:r>
            <a:endParaRPr lang="en-US" dirty="0"/>
          </a:p>
        </p:txBody>
      </p:sp>
      <p:sp>
        <p:nvSpPr>
          <p:cNvPr id="3" name="TextBox 2">
            <a:extLst>
              <a:ext uri="{FF2B5EF4-FFF2-40B4-BE49-F238E27FC236}">
                <a16:creationId xmlns:a16="http://schemas.microsoft.com/office/drawing/2014/main" id="{6CAFE881-DBD2-4B4D-B76A-56EA54C9255A}"/>
              </a:ext>
            </a:extLst>
          </p:cNvPr>
          <p:cNvSpPr txBox="1"/>
          <p:nvPr/>
        </p:nvSpPr>
        <p:spPr>
          <a:xfrm>
            <a:off x="569301" y="6172200"/>
            <a:ext cx="2018501" cy="369332"/>
          </a:xfrm>
          <a:prstGeom prst="rect">
            <a:avLst/>
          </a:prstGeom>
          <a:noFill/>
        </p:spPr>
        <p:txBody>
          <a:bodyPr wrap="none" rtlCol="0">
            <a:spAutoFit/>
          </a:bodyPr>
          <a:lstStyle/>
          <a:p>
            <a:r>
              <a:rPr lang="en-US" sz="1800" b="1" dirty="0"/>
              <a:t>Midnight to 7am </a:t>
            </a:r>
          </a:p>
        </p:txBody>
      </p:sp>
      <p:sp>
        <p:nvSpPr>
          <p:cNvPr id="4" name="Arrow: Up 3">
            <a:extLst>
              <a:ext uri="{FF2B5EF4-FFF2-40B4-BE49-F238E27FC236}">
                <a16:creationId xmlns:a16="http://schemas.microsoft.com/office/drawing/2014/main" id="{06F7E1D0-1A19-4AA8-8D69-399824DB4F56}"/>
              </a:ext>
            </a:extLst>
          </p:cNvPr>
          <p:cNvSpPr/>
          <p:nvPr/>
        </p:nvSpPr>
        <p:spPr bwMode="auto">
          <a:xfrm>
            <a:off x="1295905" y="6020718"/>
            <a:ext cx="193780" cy="222636"/>
          </a:xfrm>
          <a:prstGeom prst="upArrow">
            <a:avLst/>
          </a:prstGeom>
          <a:solidFill>
            <a:schemeClr val="hlink"/>
          </a:solidFill>
          <a:ln w="28575" cap="flat" cmpd="sng" algn="ctr">
            <a:solidFill>
              <a:schemeClr val="tx1"/>
            </a:solidFill>
            <a:prstDash val="solid"/>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p:spTree>
    <p:extLst>
      <p:ext uri="{BB962C8B-B14F-4D97-AF65-F5344CB8AC3E}">
        <p14:creationId xmlns:p14="http://schemas.microsoft.com/office/powerpoint/2010/main" val="281789898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C0DA2-943D-43E7-9A76-92190941F332}"/>
              </a:ext>
            </a:extLst>
          </p:cNvPr>
          <p:cNvSpPr>
            <a:spLocks noGrp="1"/>
          </p:cNvSpPr>
          <p:nvPr>
            <p:ph type="title"/>
          </p:nvPr>
        </p:nvSpPr>
        <p:spPr/>
        <p:txBody>
          <a:bodyPr/>
          <a:lstStyle/>
          <a:p>
            <a:pPr algn="l"/>
            <a:r>
              <a:rPr lang="en-US" sz="2800" dirty="0"/>
              <a:t>Panel Data in Excel</a:t>
            </a:r>
          </a:p>
        </p:txBody>
      </p:sp>
      <p:sp>
        <p:nvSpPr>
          <p:cNvPr id="3" name="Content Placeholder 2">
            <a:extLst>
              <a:ext uri="{FF2B5EF4-FFF2-40B4-BE49-F238E27FC236}">
                <a16:creationId xmlns:a16="http://schemas.microsoft.com/office/drawing/2014/main" id="{34144D08-3B73-45F4-B55E-74CC344D8E4B}"/>
              </a:ext>
            </a:extLst>
          </p:cNvPr>
          <p:cNvSpPr>
            <a:spLocks noGrp="1"/>
          </p:cNvSpPr>
          <p:nvPr>
            <p:ph idx="1"/>
          </p:nvPr>
        </p:nvSpPr>
        <p:spPr/>
        <p:txBody>
          <a:bodyPr/>
          <a:lstStyle/>
          <a:p>
            <a:endParaRPr lang="en-US"/>
          </a:p>
        </p:txBody>
      </p:sp>
      <p:graphicFrame>
        <p:nvGraphicFramePr>
          <p:cNvPr id="6" name="Object 5">
            <a:extLst>
              <a:ext uri="{FF2B5EF4-FFF2-40B4-BE49-F238E27FC236}">
                <a16:creationId xmlns:a16="http://schemas.microsoft.com/office/drawing/2014/main" id="{2DC429BA-4B73-4939-9DFB-F75661279DFE}"/>
              </a:ext>
            </a:extLst>
          </p:cNvPr>
          <p:cNvGraphicFramePr>
            <a:graphicFrameLocks noChangeAspect="1"/>
          </p:cNvGraphicFramePr>
          <p:nvPr>
            <p:extLst>
              <p:ext uri="{D42A27DB-BD31-4B8C-83A1-F6EECF244321}">
                <p14:modId xmlns:p14="http://schemas.microsoft.com/office/powerpoint/2010/main" val="447194739"/>
              </p:ext>
            </p:extLst>
          </p:nvPr>
        </p:nvGraphicFramePr>
        <p:xfrm>
          <a:off x="3497262" y="111918"/>
          <a:ext cx="8389938" cy="6634163"/>
        </p:xfrm>
        <a:graphic>
          <a:graphicData uri="http://schemas.openxmlformats.org/presentationml/2006/ole">
            <mc:AlternateContent xmlns:mc="http://schemas.openxmlformats.org/markup-compatibility/2006">
              <mc:Choice xmlns:v="urn:schemas-microsoft-com:vml" Requires="v">
                <p:oleObj spid="_x0000_s2066" name="Worksheet" r:id="rId3" imgW="6162783" imgH="6634104" progId="Excel.Sheet.12">
                  <p:embed/>
                </p:oleObj>
              </mc:Choice>
              <mc:Fallback>
                <p:oleObj name="Worksheet" r:id="rId3" imgW="6162783" imgH="6634104" progId="Excel.Sheet.12">
                  <p:embed/>
                  <p:pic>
                    <p:nvPicPr>
                      <p:cNvPr id="0" name=""/>
                      <p:cNvPicPr/>
                      <p:nvPr/>
                    </p:nvPicPr>
                    <p:blipFill>
                      <a:blip r:embed="rId4"/>
                      <a:stretch>
                        <a:fillRect/>
                      </a:stretch>
                    </p:blipFill>
                    <p:spPr>
                      <a:xfrm>
                        <a:off x="3497262" y="111918"/>
                        <a:ext cx="8389938" cy="6634163"/>
                      </a:xfrm>
                      <a:prstGeom prst="rect">
                        <a:avLst/>
                      </a:prstGeom>
                      <a:solidFill>
                        <a:schemeClr val="bg1"/>
                      </a:solidFill>
                      <a:ln w="38100">
                        <a:solidFill>
                          <a:schemeClr val="tx1"/>
                        </a:solidFill>
                      </a:ln>
                    </p:spPr>
                  </p:pic>
                </p:oleObj>
              </mc:Fallback>
            </mc:AlternateContent>
          </a:graphicData>
        </a:graphic>
      </p:graphicFrame>
    </p:spTree>
    <p:extLst>
      <p:ext uri="{BB962C8B-B14F-4D97-AF65-F5344CB8AC3E}">
        <p14:creationId xmlns:p14="http://schemas.microsoft.com/office/powerpoint/2010/main" val="316977136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4F6AA-3326-4241-B83A-86626585BCE4}"/>
              </a:ext>
            </a:extLst>
          </p:cNvPr>
          <p:cNvSpPr>
            <a:spLocks noGrp="1"/>
          </p:cNvSpPr>
          <p:nvPr>
            <p:ph type="title"/>
          </p:nvPr>
        </p:nvSpPr>
        <p:spPr/>
        <p:txBody>
          <a:bodyPr/>
          <a:lstStyle/>
          <a:p>
            <a:pPr algn="l"/>
            <a:r>
              <a:rPr lang="en-US" dirty="0"/>
              <a:t>Regression in Excel</a:t>
            </a:r>
          </a:p>
        </p:txBody>
      </p:sp>
      <p:pic>
        <p:nvPicPr>
          <p:cNvPr id="7" name="Picture 6">
            <a:extLst>
              <a:ext uri="{FF2B5EF4-FFF2-40B4-BE49-F238E27FC236}">
                <a16:creationId xmlns:a16="http://schemas.microsoft.com/office/drawing/2014/main" id="{01423D14-C716-4AC5-BD65-FB44EF7AA53D}"/>
              </a:ext>
            </a:extLst>
          </p:cNvPr>
          <p:cNvPicPr>
            <a:picLocks noChangeAspect="1"/>
          </p:cNvPicPr>
          <p:nvPr/>
        </p:nvPicPr>
        <p:blipFill>
          <a:blip r:embed="rId2"/>
          <a:stretch>
            <a:fillRect/>
          </a:stretch>
        </p:blipFill>
        <p:spPr>
          <a:xfrm>
            <a:off x="334768" y="1659117"/>
            <a:ext cx="11164306" cy="4656841"/>
          </a:xfrm>
          <a:prstGeom prst="rect">
            <a:avLst/>
          </a:prstGeom>
        </p:spPr>
      </p:pic>
      <p:pic>
        <p:nvPicPr>
          <p:cNvPr id="9" name="Picture 8">
            <a:extLst>
              <a:ext uri="{FF2B5EF4-FFF2-40B4-BE49-F238E27FC236}">
                <a16:creationId xmlns:a16="http://schemas.microsoft.com/office/drawing/2014/main" id="{B0A9461A-24D4-467C-9FDA-9CEF9AF5A142}"/>
              </a:ext>
            </a:extLst>
          </p:cNvPr>
          <p:cNvPicPr>
            <a:picLocks noChangeAspect="1"/>
          </p:cNvPicPr>
          <p:nvPr/>
        </p:nvPicPr>
        <p:blipFill>
          <a:blip r:embed="rId3"/>
          <a:stretch>
            <a:fillRect/>
          </a:stretch>
        </p:blipFill>
        <p:spPr>
          <a:xfrm>
            <a:off x="5654642" y="99930"/>
            <a:ext cx="6426832" cy="3972386"/>
          </a:xfrm>
          <a:prstGeom prst="rect">
            <a:avLst/>
          </a:prstGeom>
          <a:ln w="88900" cap="sq" cmpd="thickThin">
            <a:solidFill>
              <a:srgbClr val="C00000"/>
            </a:solidFill>
            <a:prstDash val="solid"/>
            <a:miter lim="800000"/>
          </a:ln>
          <a:effectLst>
            <a:innerShdw blurRad="76200">
              <a:srgbClr val="000000"/>
            </a:innerShdw>
          </a:effectLst>
        </p:spPr>
      </p:pic>
      <p:sp>
        <p:nvSpPr>
          <p:cNvPr id="6" name="TextBox 5">
            <a:extLst>
              <a:ext uri="{FF2B5EF4-FFF2-40B4-BE49-F238E27FC236}">
                <a16:creationId xmlns:a16="http://schemas.microsoft.com/office/drawing/2014/main" id="{B7F75C86-B1BA-40C0-8F78-CBD3B2A06CA8}"/>
              </a:ext>
            </a:extLst>
          </p:cNvPr>
          <p:cNvSpPr txBox="1"/>
          <p:nvPr/>
        </p:nvSpPr>
        <p:spPr>
          <a:xfrm>
            <a:off x="0" y="726452"/>
            <a:ext cx="5807348" cy="923330"/>
          </a:xfrm>
          <a:prstGeom prst="rect">
            <a:avLst/>
          </a:prstGeom>
          <a:noFill/>
        </p:spPr>
        <p:txBody>
          <a:bodyPr wrap="square">
            <a:spAutoFit/>
          </a:bodyPr>
          <a:lstStyle/>
          <a:p>
            <a:r>
              <a:rPr lang="en-US" sz="1800" b="1" dirty="0">
                <a:cs typeface="Arial" panose="020B0604020202020204" pitchFamily="34" charset="0"/>
              </a:rPr>
              <a:t>Do we have more conversions when we spend more money? </a:t>
            </a:r>
            <a:r>
              <a:rPr lang="en-US" sz="1800" b="1" dirty="0">
                <a:cs typeface="Arial" panose="020B0604020202020204" pitchFamily="34" charset="0"/>
                <a:sym typeface="Wingdings" panose="05000000000000000000" pitchFamily="2" charset="2"/>
              </a:rPr>
              <a:t> </a:t>
            </a:r>
          </a:p>
          <a:p>
            <a:r>
              <a:rPr lang="en-US" sz="1800" b="1" dirty="0">
                <a:cs typeface="Arial" panose="020B0604020202020204" pitchFamily="34" charset="0"/>
                <a:sym typeface="Wingdings" panose="05000000000000000000" pitchFamily="2" charset="2"/>
              </a:rPr>
              <a:t>Cost is treated as the only independent Variable</a:t>
            </a:r>
            <a:r>
              <a:rPr lang="en-US" sz="1800" b="1" dirty="0">
                <a:cs typeface="Arial" panose="020B0604020202020204" pitchFamily="34" charset="0"/>
              </a:rPr>
              <a:t> </a:t>
            </a:r>
            <a:endParaRPr lang="en-US" sz="1800" b="1" dirty="0"/>
          </a:p>
        </p:txBody>
      </p:sp>
    </p:spTree>
    <p:extLst>
      <p:ext uri="{BB962C8B-B14F-4D97-AF65-F5344CB8AC3E}">
        <p14:creationId xmlns:p14="http://schemas.microsoft.com/office/powerpoint/2010/main" val="287242983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altLang="en-US" dirty="0"/>
                  <a:t>Example Results from Regular Regression</a:t>
                </a:r>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0">
                <a:blip r:embed="rId3"/>
                <a:stretch>
                  <a:fillRect b="-9211"/>
                </a:stretch>
              </a:blipFill>
            </p:spPr>
            <p:txBody>
              <a:bodyPr/>
              <a:lstStyle/>
              <a:p>
                <a:r>
                  <a:rPr lang="en-US">
                    <a:noFill/>
                  </a:rPr>
                  <a:t> </a:t>
                </a:r>
              </a:p>
            </p:txBody>
          </p:sp>
        </mc:Fallback>
      </mc:AlternateContent>
      <p:graphicFrame>
        <p:nvGraphicFramePr>
          <p:cNvPr id="9" name="Content Placeholder 8"/>
          <p:cNvGraphicFramePr>
            <a:graphicFrameLocks noGrp="1"/>
          </p:cNvGraphicFramePr>
          <p:nvPr>
            <p:ph idx="1"/>
            <p:extLst>
              <p:ext uri="{D42A27DB-BD31-4B8C-83A1-F6EECF244321}">
                <p14:modId xmlns:p14="http://schemas.microsoft.com/office/powerpoint/2010/main" val="4135086383"/>
              </p:ext>
            </p:extLst>
          </p:nvPr>
        </p:nvGraphicFramePr>
        <p:xfrm>
          <a:off x="1219200" y="881743"/>
          <a:ext cx="9982200" cy="576942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460481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30014-4CE2-4029-A165-56B59CBB92C8}"/>
              </a:ext>
            </a:extLst>
          </p:cNvPr>
          <p:cNvSpPr>
            <a:spLocks noGrp="1"/>
          </p:cNvSpPr>
          <p:nvPr>
            <p:ph type="title"/>
          </p:nvPr>
        </p:nvSpPr>
        <p:spPr/>
        <p:txBody>
          <a:bodyPr/>
          <a:lstStyle/>
          <a:p>
            <a:r>
              <a:rPr lang="en-US" dirty="0"/>
              <a:t>The General Structure of Linear Panel Regression Model</a:t>
            </a:r>
          </a:p>
        </p:txBody>
      </p:sp>
      <p:pic>
        <p:nvPicPr>
          <p:cNvPr id="9" name="Picture 8">
            <a:extLst>
              <a:ext uri="{FF2B5EF4-FFF2-40B4-BE49-F238E27FC236}">
                <a16:creationId xmlns:a16="http://schemas.microsoft.com/office/drawing/2014/main" id="{DE287562-517D-411D-80FC-1BC7A2095928}"/>
              </a:ext>
            </a:extLst>
          </p:cNvPr>
          <p:cNvPicPr>
            <a:picLocks noChangeAspect="1"/>
          </p:cNvPicPr>
          <p:nvPr/>
        </p:nvPicPr>
        <p:blipFill rotWithShape="1">
          <a:blip r:embed="rId2"/>
          <a:srcRect t="40529"/>
          <a:stretch/>
        </p:blipFill>
        <p:spPr>
          <a:xfrm>
            <a:off x="62575" y="3094209"/>
            <a:ext cx="12192000" cy="3563456"/>
          </a:xfrm>
          <a:prstGeom prst="rect">
            <a:avLst/>
          </a:prstGeom>
        </p:spPr>
      </p:pic>
      <p:sp>
        <p:nvSpPr>
          <p:cNvPr id="7" name="TextBox 6">
            <a:extLst>
              <a:ext uri="{FF2B5EF4-FFF2-40B4-BE49-F238E27FC236}">
                <a16:creationId xmlns:a16="http://schemas.microsoft.com/office/drawing/2014/main" id="{976E0951-A366-457F-8A93-1E32E28523D0}"/>
              </a:ext>
            </a:extLst>
          </p:cNvPr>
          <p:cNvSpPr txBox="1"/>
          <p:nvPr/>
        </p:nvSpPr>
        <p:spPr>
          <a:xfrm>
            <a:off x="7921889" y="785836"/>
            <a:ext cx="4066911" cy="707886"/>
          </a:xfrm>
          <a:prstGeom prst="rect">
            <a:avLst/>
          </a:prstGeom>
          <a:solidFill>
            <a:schemeClr val="bg1"/>
          </a:solidFill>
          <a:ln w="28575">
            <a:solidFill>
              <a:schemeClr val="tx1"/>
            </a:solidFill>
          </a:ln>
        </p:spPr>
        <p:txBody>
          <a:bodyPr wrap="square" rtlCol="0">
            <a:spAutoFit/>
          </a:bodyPr>
          <a:lstStyle/>
          <a:p>
            <a:r>
              <a:rPr lang="en-US" sz="2000" b="1" dirty="0"/>
              <a:t>I = 1, 2, 3 for three keywords</a:t>
            </a:r>
          </a:p>
          <a:p>
            <a:r>
              <a:rPr lang="en-US" sz="2000" b="1" dirty="0"/>
              <a:t>t = 0, 1…7 for 8 for Time of Day</a:t>
            </a:r>
          </a:p>
        </p:txBody>
      </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B0574258-71BE-48C7-8943-54A42D3C0935}"/>
                  </a:ext>
                </a:extLst>
              </p:cNvPr>
              <p:cNvSpPr txBox="1"/>
              <p:nvPr/>
            </p:nvSpPr>
            <p:spPr>
              <a:xfrm>
                <a:off x="872449" y="1822477"/>
                <a:ext cx="9870276" cy="1004314"/>
              </a:xfrm>
              <a:prstGeom prst="rect">
                <a:avLst/>
              </a:prstGeom>
              <a:noFill/>
              <a:ln w="28575">
                <a:solidFill>
                  <a:srgbClr val="C00000"/>
                </a:solidFill>
              </a:ln>
            </p:spPr>
            <p:txBody>
              <a:bodyPr wrap="square">
                <a:spAutoFit/>
              </a:bodyPr>
              <a:lstStyle/>
              <a:p>
                <a:r>
                  <a:rPr lang="en-US" sz="2800" b="1" i="1" dirty="0"/>
                  <a:t>C</a:t>
                </a:r>
                <a14:m>
                  <m:oMath xmlns:m="http://schemas.openxmlformats.org/officeDocument/2006/math">
                    <m:r>
                      <a:rPr lang="en-US" sz="2800" b="1" i="1" baseline="-25000" dirty="0" smtClean="0">
                        <a:latin typeface="Cambria Math" panose="02040503050406030204" pitchFamily="18" charset="0"/>
                      </a:rPr>
                      <m:t>𝒊</m:t>
                    </m:r>
                    <m:r>
                      <a:rPr lang="en-US" sz="2000" b="1" i="1" baseline="-25000" dirty="0">
                        <a:latin typeface="Cambria Math" panose="02040503050406030204" pitchFamily="18" charset="0"/>
                      </a:rPr>
                      <m:t> </m:t>
                    </m:r>
                  </m:oMath>
                </a14:m>
                <a:r>
                  <a:rPr lang="en-US" sz="2400" b="1" dirty="0"/>
                  <a:t>: The effect of entity (e.g., keyword) </a:t>
                </a:r>
                <a14:m>
                  <m:oMath xmlns:m="http://schemas.openxmlformats.org/officeDocument/2006/math">
                    <m:r>
                      <a:rPr lang="en-US" sz="2400" b="1" i="1" dirty="0" smtClean="0">
                        <a:latin typeface="Cambria Math" panose="02040503050406030204" pitchFamily="18" charset="0"/>
                      </a:rPr>
                      <m:t>𝒊</m:t>
                    </m:r>
                  </m:oMath>
                </a14:m>
                <a:r>
                  <a:rPr lang="en-US" sz="2400" b="1" dirty="0"/>
                  <a:t> on </a:t>
                </a:r>
                <a14:m>
                  <m:oMath xmlns:m="http://schemas.openxmlformats.org/officeDocument/2006/math">
                    <m:sSub>
                      <m:sSubPr>
                        <m:ctrlPr>
                          <a:rPr lang="en-US" sz="2400" b="1" i="1" smtClean="0">
                            <a:latin typeface="Cambria Math" panose="02040503050406030204" pitchFamily="18" charset="0"/>
                            <a:cs typeface="Vijaya" panose="020B0502040204020203" pitchFamily="18" charset="0"/>
                          </a:rPr>
                        </m:ctrlPr>
                      </m:sSubPr>
                      <m:e>
                        <m:r>
                          <a:rPr lang="en-US" sz="2400" b="1" i="1" smtClean="0">
                            <a:latin typeface="Cambria Math" panose="02040503050406030204" pitchFamily="18" charset="0"/>
                            <a:cs typeface="Vijaya" panose="020B0502040204020203" pitchFamily="18" charset="0"/>
                          </a:rPr>
                          <m:t>𝒚</m:t>
                        </m:r>
                      </m:e>
                      <m:sub>
                        <m:r>
                          <a:rPr lang="en-US" sz="2400" b="1" i="1" smtClean="0">
                            <a:latin typeface="Cambria Math" panose="02040503050406030204" pitchFamily="18" charset="0"/>
                            <a:cs typeface="Vijaya" panose="020B0502040204020203" pitchFamily="18" charset="0"/>
                          </a:rPr>
                          <m:t>𝒊𝒕</m:t>
                        </m:r>
                      </m:sub>
                    </m:sSub>
                    <m:r>
                      <a:rPr lang="en-US" sz="2400" b="1" i="1" smtClean="0">
                        <a:latin typeface="Cambria Math" panose="02040503050406030204" pitchFamily="18" charset="0"/>
                        <a:cs typeface="Vijaya" panose="020B0502040204020203" pitchFamily="18" charset="0"/>
                      </a:rPr>
                      <m:t> </m:t>
                    </m:r>
                  </m:oMath>
                </a14:m>
                <a:r>
                  <a:rPr lang="en-US" sz="2400" b="1" dirty="0"/>
                  <a:t>(e.g., conversions)</a:t>
                </a:r>
              </a:p>
              <a:p>
                <a14:m>
                  <m:oMath xmlns:m="http://schemas.openxmlformats.org/officeDocument/2006/math">
                    <m:sSub>
                      <m:sSubPr>
                        <m:ctrlPr>
                          <a:rPr lang="en-US" sz="3200" b="1" i="1" smtClean="0">
                            <a:latin typeface="Cambria Math" panose="02040503050406030204" pitchFamily="18" charset="0"/>
                            <a:cs typeface="Vijaya" panose="020B0502040204020203" pitchFamily="18" charset="0"/>
                          </a:rPr>
                        </m:ctrlPr>
                      </m:sSubPr>
                      <m:e>
                        <m:r>
                          <a:rPr lang="en-US" sz="3200" b="1" i="1" smtClean="0">
                            <a:latin typeface="Cambria Math" panose="02040503050406030204" pitchFamily="18" charset="0"/>
                            <a:cs typeface="Vijaya" panose="020B0502040204020203" pitchFamily="18" charset="0"/>
                          </a:rPr>
                          <m:t>𝒚</m:t>
                        </m:r>
                      </m:e>
                      <m:sub>
                        <m:r>
                          <a:rPr lang="en-US" sz="3200" b="1" i="1" smtClean="0">
                            <a:latin typeface="Cambria Math" panose="02040503050406030204" pitchFamily="18" charset="0"/>
                            <a:cs typeface="Vijaya" panose="020B0502040204020203" pitchFamily="18" charset="0"/>
                          </a:rPr>
                          <m:t>𝒊𝒕</m:t>
                        </m:r>
                      </m:sub>
                    </m:sSub>
                  </m:oMath>
                </a14:m>
                <a:r>
                  <a:rPr lang="en-US" sz="2400" b="1" dirty="0"/>
                  <a:t>: The conversion for keyword </a:t>
                </a:r>
                <a14:m>
                  <m:oMath xmlns:m="http://schemas.openxmlformats.org/officeDocument/2006/math">
                    <m:r>
                      <a:rPr lang="en-US" sz="2400" b="1" i="1" dirty="0" smtClean="0">
                        <a:latin typeface="Cambria Math" panose="02040503050406030204" pitchFamily="18" charset="0"/>
                      </a:rPr>
                      <m:t>𝒊</m:t>
                    </m:r>
                  </m:oMath>
                </a14:m>
                <a:r>
                  <a:rPr lang="en-US" sz="2400" b="1" dirty="0"/>
                  <a:t> at </a:t>
                </a:r>
                <a:r>
                  <a:rPr lang="en-US" sz="2400" b="1" i="1" dirty="0"/>
                  <a:t>t</a:t>
                </a:r>
                <a:r>
                  <a:rPr lang="en-US" sz="2400" b="1" dirty="0"/>
                  <a:t> Time of Day </a:t>
                </a:r>
                <a:endParaRPr lang="en-US" sz="2000" b="1" dirty="0"/>
              </a:p>
            </p:txBody>
          </p:sp>
        </mc:Choice>
        <mc:Fallback>
          <p:sp>
            <p:nvSpPr>
              <p:cNvPr id="11" name="TextBox 10">
                <a:extLst>
                  <a:ext uri="{FF2B5EF4-FFF2-40B4-BE49-F238E27FC236}">
                    <a16:creationId xmlns:a16="http://schemas.microsoft.com/office/drawing/2014/main" id="{B0574258-71BE-48C7-8943-54A42D3C0935}"/>
                  </a:ext>
                </a:extLst>
              </p:cNvPr>
              <p:cNvSpPr txBox="1">
                <a:spLocks noRot="1" noChangeAspect="1" noMove="1" noResize="1" noEditPoints="1" noAdjustHandles="1" noChangeArrowheads="1" noChangeShapeType="1" noTextEdit="1"/>
              </p:cNvSpPr>
              <p:nvPr/>
            </p:nvSpPr>
            <p:spPr>
              <a:xfrm>
                <a:off x="872449" y="1822477"/>
                <a:ext cx="9870276" cy="1004314"/>
              </a:xfrm>
              <a:prstGeom prst="rect">
                <a:avLst/>
              </a:prstGeom>
              <a:blipFill>
                <a:blip r:embed="rId3"/>
                <a:stretch>
                  <a:fillRect l="-1108" t="-5294" b="-8824"/>
                </a:stretch>
              </a:blipFill>
              <a:ln w="28575">
                <a:solidFill>
                  <a:srgbClr val="C00000"/>
                </a:solidFill>
              </a:ln>
            </p:spPr>
            <p:txBody>
              <a:bodyPr/>
              <a:lstStyle/>
              <a:p>
                <a:r>
                  <a:rPr lang="en-US">
                    <a:noFill/>
                  </a:rPr>
                  <a:t> </a:t>
                </a:r>
              </a:p>
            </p:txBody>
          </p:sp>
        </mc:Fallback>
      </mc:AlternateContent>
      <p:pic>
        <p:nvPicPr>
          <p:cNvPr id="14" name="Picture 13">
            <a:extLst>
              <a:ext uri="{FF2B5EF4-FFF2-40B4-BE49-F238E27FC236}">
                <a16:creationId xmlns:a16="http://schemas.microsoft.com/office/drawing/2014/main" id="{211C13B6-5A33-4BC9-97B5-64FE39616900}"/>
              </a:ext>
            </a:extLst>
          </p:cNvPr>
          <p:cNvPicPr>
            <a:picLocks noChangeAspect="1"/>
          </p:cNvPicPr>
          <p:nvPr/>
        </p:nvPicPr>
        <p:blipFill>
          <a:blip r:embed="rId4"/>
          <a:stretch>
            <a:fillRect/>
          </a:stretch>
        </p:blipFill>
        <p:spPr>
          <a:xfrm>
            <a:off x="266664" y="579757"/>
            <a:ext cx="7116168" cy="1114581"/>
          </a:xfrm>
          <a:prstGeom prst="rect">
            <a:avLst/>
          </a:prstGeom>
        </p:spPr>
      </p:pic>
      <p:sp>
        <p:nvSpPr>
          <p:cNvPr id="3" name="Rectangle: Rounded Corners 2">
            <a:extLst>
              <a:ext uri="{FF2B5EF4-FFF2-40B4-BE49-F238E27FC236}">
                <a16:creationId xmlns:a16="http://schemas.microsoft.com/office/drawing/2014/main" id="{563483CF-2E36-4039-9EB1-5349348CF0BC}"/>
              </a:ext>
            </a:extLst>
          </p:cNvPr>
          <p:cNvSpPr/>
          <p:nvPr/>
        </p:nvSpPr>
        <p:spPr bwMode="auto">
          <a:xfrm>
            <a:off x="393616" y="4493277"/>
            <a:ext cx="7284922" cy="472339"/>
          </a:xfrm>
          <a:prstGeom prst="roundRect">
            <a:avLst>
              <a:gd name="adj" fmla="val 46154"/>
            </a:avLst>
          </a:prstGeom>
          <a:solidFill>
            <a:srgbClr val="92D050">
              <a:alpha val="49020"/>
            </a:srgbClr>
          </a:solidFill>
          <a:ln w="38100" cap="flat" cmpd="sng" algn="ctr">
            <a:solidFill>
              <a:srgbClr val="C00000"/>
            </a:solidFill>
            <a:prstDash val="solid"/>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p:spTree>
    <p:extLst>
      <p:ext uri="{BB962C8B-B14F-4D97-AF65-F5344CB8AC3E}">
        <p14:creationId xmlns:p14="http://schemas.microsoft.com/office/powerpoint/2010/main" val="19788713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43874-48AD-4AD7-8992-DEC2E3404A2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C309B7A-3749-43B8-BC52-F8ABE92406F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606043A-8E5C-47BE-B903-C76E9498E29C}"/>
              </a:ext>
            </a:extLst>
          </p:cNvPr>
          <p:cNvPicPr>
            <a:picLocks noChangeAspect="1"/>
          </p:cNvPicPr>
          <p:nvPr/>
        </p:nvPicPr>
        <p:blipFill>
          <a:blip r:embed="rId2"/>
          <a:stretch>
            <a:fillRect/>
          </a:stretch>
        </p:blipFill>
        <p:spPr>
          <a:xfrm>
            <a:off x="0" y="234951"/>
            <a:ext cx="12192000" cy="4438758"/>
          </a:xfrm>
          <a:prstGeom prst="rect">
            <a:avLst/>
          </a:prstGeom>
        </p:spPr>
      </p:pic>
    </p:spTree>
    <p:extLst>
      <p:ext uri="{BB962C8B-B14F-4D97-AF65-F5344CB8AC3E}">
        <p14:creationId xmlns:p14="http://schemas.microsoft.com/office/powerpoint/2010/main" val="358696349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99839-34B0-49C0-A7B2-C2439D13955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FC5BCE0-C0DB-4202-90A2-412DAC0F907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84D8596-DC3B-463B-B9E2-2AC5B988C92A}"/>
              </a:ext>
            </a:extLst>
          </p:cNvPr>
          <p:cNvPicPr>
            <a:picLocks noChangeAspect="1"/>
          </p:cNvPicPr>
          <p:nvPr/>
        </p:nvPicPr>
        <p:blipFill>
          <a:blip r:embed="rId2"/>
          <a:stretch>
            <a:fillRect/>
          </a:stretch>
        </p:blipFill>
        <p:spPr>
          <a:xfrm>
            <a:off x="0" y="0"/>
            <a:ext cx="12192000" cy="5921131"/>
          </a:xfrm>
          <a:prstGeom prst="rect">
            <a:avLst/>
          </a:prstGeom>
        </p:spPr>
      </p:pic>
    </p:spTree>
    <p:extLst>
      <p:ext uri="{BB962C8B-B14F-4D97-AF65-F5344CB8AC3E}">
        <p14:creationId xmlns:p14="http://schemas.microsoft.com/office/powerpoint/2010/main" val="360704265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0" y="1"/>
            <a:ext cx="11988800" cy="485578"/>
          </a:xfrm>
          <a:solidFill>
            <a:schemeClr val="bg1"/>
          </a:solidFill>
        </p:spPr>
        <p:txBody>
          <a:bodyPr/>
          <a:lstStyle/>
          <a:p>
            <a:r>
              <a:rPr lang="en-US" altLang="en-US" sz="2400" dirty="0"/>
              <a:t>Implementing Fixed-Effects Linear Panel Regression (Analysis) in Excel</a:t>
            </a:r>
            <a:endParaRPr lang="en-US" sz="2400" dirty="0"/>
          </a:p>
        </p:txBody>
      </p:sp>
      <p:pic>
        <p:nvPicPr>
          <p:cNvPr id="10" name="Content Placeholder 9"/>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6352" y="694882"/>
            <a:ext cx="9144000" cy="5616466"/>
          </a:xfrm>
        </p:spPr>
      </p:pic>
      <p:sp>
        <p:nvSpPr>
          <p:cNvPr id="3" name="Rectangle: Rounded Corners 2">
            <a:extLst>
              <a:ext uri="{FF2B5EF4-FFF2-40B4-BE49-F238E27FC236}">
                <a16:creationId xmlns:a16="http://schemas.microsoft.com/office/drawing/2014/main" id="{ED403D55-CE08-4B87-8AD9-3A4842A400E6}"/>
              </a:ext>
            </a:extLst>
          </p:cNvPr>
          <p:cNvSpPr/>
          <p:nvPr/>
        </p:nvSpPr>
        <p:spPr bwMode="auto">
          <a:xfrm>
            <a:off x="2596646" y="1308016"/>
            <a:ext cx="1120292" cy="5110951"/>
          </a:xfrm>
          <a:prstGeom prst="roundRect">
            <a:avLst/>
          </a:prstGeom>
          <a:noFill/>
          <a:ln w="38100" cap="flat" cmpd="sng" algn="ctr">
            <a:solidFill>
              <a:srgbClr val="C00000"/>
            </a:solidFill>
            <a:prstDash val="solid"/>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p:sp>
        <p:nvSpPr>
          <p:cNvPr id="4" name="Rectangle: Rounded Corners 3">
            <a:extLst>
              <a:ext uri="{FF2B5EF4-FFF2-40B4-BE49-F238E27FC236}">
                <a16:creationId xmlns:a16="http://schemas.microsoft.com/office/drawing/2014/main" id="{AA97D688-55CB-4F55-A877-DD3BFEDFE18F}"/>
              </a:ext>
            </a:extLst>
          </p:cNvPr>
          <p:cNvSpPr/>
          <p:nvPr/>
        </p:nvSpPr>
        <p:spPr bwMode="auto">
          <a:xfrm>
            <a:off x="241007" y="1604742"/>
            <a:ext cx="3572821" cy="1544185"/>
          </a:xfrm>
          <a:prstGeom prst="roundRect">
            <a:avLst/>
          </a:prstGeom>
          <a:noFill/>
          <a:ln w="38100" cap="flat" cmpd="sng" algn="ctr">
            <a:solidFill>
              <a:srgbClr val="C00000"/>
            </a:solidFill>
            <a:prstDash val="dash"/>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p:sp>
        <p:nvSpPr>
          <p:cNvPr id="7" name="Rectangle: Rounded Corners 6">
            <a:extLst>
              <a:ext uri="{FF2B5EF4-FFF2-40B4-BE49-F238E27FC236}">
                <a16:creationId xmlns:a16="http://schemas.microsoft.com/office/drawing/2014/main" id="{35C4C143-B847-4A27-86D6-588B59BB6D03}"/>
              </a:ext>
            </a:extLst>
          </p:cNvPr>
          <p:cNvSpPr/>
          <p:nvPr/>
        </p:nvSpPr>
        <p:spPr bwMode="auto">
          <a:xfrm>
            <a:off x="211735" y="3162054"/>
            <a:ext cx="3572821" cy="1544185"/>
          </a:xfrm>
          <a:prstGeom prst="roundRect">
            <a:avLst/>
          </a:prstGeom>
          <a:noFill/>
          <a:ln w="38100" cap="flat" cmpd="sng" algn="ctr">
            <a:solidFill>
              <a:srgbClr val="0070C0"/>
            </a:solidFill>
            <a:prstDash val="dash"/>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rgbClr val="002060"/>
              </a:solidFill>
              <a:effectLst/>
              <a:latin typeface="Arial" pitchFamily="34" charset="0"/>
              <a:ea typeface="新細明體" pitchFamily="18" charset="-120"/>
            </a:endParaRPr>
          </a:p>
        </p:txBody>
      </p:sp>
      <p:sp>
        <p:nvSpPr>
          <p:cNvPr id="9" name="Rectangle: Rounded Corners 8">
            <a:extLst>
              <a:ext uri="{FF2B5EF4-FFF2-40B4-BE49-F238E27FC236}">
                <a16:creationId xmlns:a16="http://schemas.microsoft.com/office/drawing/2014/main" id="{E28C917F-4860-4846-AC47-7CDE745912C3}"/>
              </a:ext>
            </a:extLst>
          </p:cNvPr>
          <p:cNvSpPr/>
          <p:nvPr/>
        </p:nvSpPr>
        <p:spPr bwMode="auto">
          <a:xfrm>
            <a:off x="194574" y="4749627"/>
            <a:ext cx="3572821" cy="1544185"/>
          </a:xfrm>
          <a:prstGeom prst="roundRect">
            <a:avLst/>
          </a:prstGeom>
          <a:noFill/>
          <a:ln w="38100" cap="flat" cmpd="sng" algn="ctr">
            <a:solidFill>
              <a:schemeClr val="accent6">
                <a:lumMod val="60000"/>
                <a:lumOff val="40000"/>
              </a:schemeClr>
            </a:solidFill>
            <a:prstDash val="dash"/>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p:sp>
        <p:nvSpPr>
          <p:cNvPr id="2" name="TextBox 1">
            <a:extLst>
              <a:ext uri="{FF2B5EF4-FFF2-40B4-BE49-F238E27FC236}">
                <a16:creationId xmlns:a16="http://schemas.microsoft.com/office/drawing/2014/main" id="{455DF4E4-8784-4214-BF6E-FCB76C34B98C}"/>
              </a:ext>
            </a:extLst>
          </p:cNvPr>
          <p:cNvSpPr txBox="1"/>
          <p:nvPr/>
        </p:nvSpPr>
        <p:spPr>
          <a:xfrm>
            <a:off x="9385007" y="1423764"/>
            <a:ext cx="2806993" cy="5509200"/>
          </a:xfrm>
          <a:prstGeom prst="rect">
            <a:avLst/>
          </a:prstGeom>
          <a:noFill/>
        </p:spPr>
        <p:txBody>
          <a:bodyPr wrap="square" rtlCol="0">
            <a:spAutoFit/>
          </a:bodyPr>
          <a:lstStyle/>
          <a:p>
            <a:pPr marL="342900" indent="-342900">
              <a:buFont typeface="+mj-lt"/>
              <a:buAutoNum type="arabicPeriod"/>
            </a:pPr>
            <a:r>
              <a:rPr lang="en-US" sz="2000" b="1" dirty="0"/>
              <a:t>For N panel ID, we will set up N-1 dummy variables. </a:t>
            </a:r>
          </a:p>
          <a:p>
            <a:pPr marL="342900" indent="-342900">
              <a:buFont typeface="+mj-lt"/>
              <a:buAutoNum type="arabicPeriod"/>
            </a:pPr>
            <a:r>
              <a:rPr lang="en-US" sz="2000" b="1" dirty="0"/>
              <a:t>Dummy variables can only hold value 0 or 1. </a:t>
            </a:r>
          </a:p>
          <a:p>
            <a:pPr marL="342900" indent="-342900">
              <a:buFont typeface="+mj-lt"/>
              <a:buAutoNum type="arabicPeriod"/>
            </a:pPr>
            <a:r>
              <a:rPr lang="en-US" sz="2000" b="1" dirty="0"/>
              <a:t>For a set of related dummy variables, only one of them has value 1 and value 0 for others. When all dummy variables hold value 0, it represents the first Panel ID. </a:t>
            </a:r>
          </a:p>
          <a:p>
            <a:endParaRPr lang="en-US" sz="1600" b="1" dirty="0"/>
          </a:p>
          <a:p>
            <a:endParaRPr lang="en-US" sz="1600" b="1" dirty="0"/>
          </a:p>
        </p:txBody>
      </p:sp>
    </p:spTree>
    <p:extLst>
      <p:ext uri="{BB962C8B-B14F-4D97-AF65-F5344CB8AC3E}">
        <p14:creationId xmlns:p14="http://schemas.microsoft.com/office/powerpoint/2010/main" val="101293671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8B038-79B6-4B36-8E5C-C09B991A14E1}"/>
              </a:ext>
            </a:extLst>
          </p:cNvPr>
          <p:cNvSpPr>
            <a:spLocks noGrp="1"/>
          </p:cNvSpPr>
          <p:nvPr>
            <p:ph type="title"/>
          </p:nvPr>
        </p:nvSpPr>
        <p:spPr/>
        <p:txBody>
          <a:bodyPr/>
          <a:lstStyle/>
          <a:p>
            <a:r>
              <a:rPr lang="en-US" dirty="0"/>
              <a:t>Data in Excel Format</a:t>
            </a:r>
          </a:p>
        </p:txBody>
      </p:sp>
      <p:graphicFrame>
        <p:nvGraphicFramePr>
          <p:cNvPr id="4" name="Content Placeholder 3">
            <a:extLst>
              <a:ext uri="{FF2B5EF4-FFF2-40B4-BE49-F238E27FC236}">
                <a16:creationId xmlns:a16="http://schemas.microsoft.com/office/drawing/2014/main" id="{3191FD1B-82E5-405A-A7C6-2666CD467172}"/>
              </a:ext>
            </a:extLst>
          </p:cNvPr>
          <p:cNvGraphicFramePr>
            <a:graphicFrameLocks noGrp="1"/>
          </p:cNvGraphicFramePr>
          <p:nvPr>
            <p:ph idx="1"/>
            <p:extLst>
              <p:ext uri="{D42A27DB-BD31-4B8C-83A1-F6EECF244321}">
                <p14:modId xmlns:p14="http://schemas.microsoft.com/office/powerpoint/2010/main" val="2732448579"/>
              </p:ext>
            </p:extLst>
          </p:nvPr>
        </p:nvGraphicFramePr>
        <p:xfrm>
          <a:off x="1004360" y="761242"/>
          <a:ext cx="9612498" cy="5486394"/>
        </p:xfrm>
        <a:graphic>
          <a:graphicData uri="http://schemas.openxmlformats.org/drawingml/2006/table">
            <a:tbl>
              <a:tblPr>
                <a:tableStyleId>{616DA210-FB5B-4158-B5E0-FEB733F419BA}</a:tableStyleId>
              </a:tblPr>
              <a:tblGrid>
                <a:gridCol w="666990">
                  <a:extLst>
                    <a:ext uri="{9D8B030D-6E8A-4147-A177-3AD203B41FA5}">
                      <a16:colId xmlns:a16="http://schemas.microsoft.com/office/drawing/2014/main" val="3607236221"/>
                    </a:ext>
                  </a:extLst>
                </a:gridCol>
                <a:gridCol w="745460">
                  <a:extLst>
                    <a:ext uri="{9D8B030D-6E8A-4147-A177-3AD203B41FA5}">
                      <a16:colId xmlns:a16="http://schemas.microsoft.com/office/drawing/2014/main" val="3919862534"/>
                    </a:ext>
                  </a:extLst>
                </a:gridCol>
                <a:gridCol w="1059337">
                  <a:extLst>
                    <a:ext uri="{9D8B030D-6E8A-4147-A177-3AD203B41FA5}">
                      <a16:colId xmlns:a16="http://schemas.microsoft.com/office/drawing/2014/main" val="2233231308"/>
                    </a:ext>
                  </a:extLst>
                </a:gridCol>
                <a:gridCol w="1072415">
                  <a:extLst>
                    <a:ext uri="{9D8B030D-6E8A-4147-A177-3AD203B41FA5}">
                      <a16:colId xmlns:a16="http://schemas.microsoft.com/office/drawing/2014/main" val="3373388684"/>
                    </a:ext>
                  </a:extLst>
                </a:gridCol>
                <a:gridCol w="680068">
                  <a:extLst>
                    <a:ext uri="{9D8B030D-6E8A-4147-A177-3AD203B41FA5}">
                      <a16:colId xmlns:a16="http://schemas.microsoft.com/office/drawing/2014/main" val="871842887"/>
                    </a:ext>
                  </a:extLst>
                </a:gridCol>
                <a:gridCol w="680068">
                  <a:extLst>
                    <a:ext uri="{9D8B030D-6E8A-4147-A177-3AD203B41FA5}">
                      <a16:colId xmlns:a16="http://schemas.microsoft.com/office/drawing/2014/main" val="3419652436"/>
                    </a:ext>
                  </a:extLst>
                </a:gridCol>
                <a:gridCol w="536207">
                  <a:extLst>
                    <a:ext uri="{9D8B030D-6E8A-4147-A177-3AD203B41FA5}">
                      <a16:colId xmlns:a16="http://schemas.microsoft.com/office/drawing/2014/main" val="2730668107"/>
                    </a:ext>
                  </a:extLst>
                </a:gridCol>
                <a:gridCol w="536207">
                  <a:extLst>
                    <a:ext uri="{9D8B030D-6E8A-4147-A177-3AD203B41FA5}">
                      <a16:colId xmlns:a16="http://schemas.microsoft.com/office/drawing/2014/main" val="1649744977"/>
                    </a:ext>
                  </a:extLst>
                </a:gridCol>
                <a:gridCol w="536207">
                  <a:extLst>
                    <a:ext uri="{9D8B030D-6E8A-4147-A177-3AD203B41FA5}">
                      <a16:colId xmlns:a16="http://schemas.microsoft.com/office/drawing/2014/main" val="1485378269"/>
                    </a:ext>
                  </a:extLst>
                </a:gridCol>
                <a:gridCol w="536207">
                  <a:extLst>
                    <a:ext uri="{9D8B030D-6E8A-4147-A177-3AD203B41FA5}">
                      <a16:colId xmlns:a16="http://schemas.microsoft.com/office/drawing/2014/main" val="2586309547"/>
                    </a:ext>
                  </a:extLst>
                </a:gridCol>
                <a:gridCol w="536207">
                  <a:extLst>
                    <a:ext uri="{9D8B030D-6E8A-4147-A177-3AD203B41FA5}">
                      <a16:colId xmlns:a16="http://schemas.microsoft.com/office/drawing/2014/main" val="3209861349"/>
                    </a:ext>
                  </a:extLst>
                </a:gridCol>
                <a:gridCol w="536207">
                  <a:extLst>
                    <a:ext uri="{9D8B030D-6E8A-4147-A177-3AD203B41FA5}">
                      <a16:colId xmlns:a16="http://schemas.microsoft.com/office/drawing/2014/main" val="3572993784"/>
                    </a:ext>
                  </a:extLst>
                </a:gridCol>
                <a:gridCol w="536207">
                  <a:extLst>
                    <a:ext uri="{9D8B030D-6E8A-4147-A177-3AD203B41FA5}">
                      <a16:colId xmlns:a16="http://schemas.microsoft.com/office/drawing/2014/main" val="2178637370"/>
                    </a:ext>
                  </a:extLst>
                </a:gridCol>
                <a:gridCol w="954711">
                  <a:extLst>
                    <a:ext uri="{9D8B030D-6E8A-4147-A177-3AD203B41FA5}">
                      <a16:colId xmlns:a16="http://schemas.microsoft.com/office/drawing/2014/main" val="349080349"/>
                    </a:ext>
                  </a:extLst>
                </a:gridCol>
              </a:tblGrid>
              <a:tr h="189186">
                <a:tc>
                  <a:txBody>
                    <a:bodyPr/>
                    <a:lstStyle/>
                    <a:p>
                      <a:pPr algn="l" fontAlgn="b"/>
                      <a:r>
                        <a:rPr lang="en-US" sz="1200" u="none" strike="noStrike">
                          <a:effectLst/>
                        </a:rPr>
                        <a:t>ID</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Keyword</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Time of day</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Cost</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KD1</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KD2</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H1</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H2</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H3</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H4</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H5</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H6</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H7</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Conversions</a:t>
                      </a:r>
                      <a:endParaRPr lang="en-US" sz="12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1109553078"/>
                  </a:ext>
                </a:extLst>
              </a:tr>
              <a:tr h="220717">
                <a:tc>
                  <a:txBody>
                    <a:bodyPr/>
                    <a:lstStyle/>
                    <a:p>
                      <a:pPr algn="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kwd1</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936.78</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15</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226820926"/>
                  </a:ext>
                </a:extLst>
              </a:tr>
              <a:tr h="220717">
                <a:tc>
                  <a:txBody>
                    <a:bodyPr/>
                    <a:lstStyle/>
                    <a:p>
                      <a:pPr algn="r" fontAlgn="b"/>
                      <a:r>
                        <a:rPr lang="en-US" sz="1200" u="none" strike="noStrike">
                          <a:effectLst/>
                        </a:rPr>
                        <a:t>2</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kwd1</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538.53</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7</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2131563236"/>
                  </a:ext>
                </a:extLst>
              </a:tr>
              <a:tr h="220717">
                <a:tc>
                  <a:txBody>
                    <a:bodyPr/>
                    <a:lstStyle/>
                    <a:p>
                      <a:pPr algn="r" fontAlgn="b"/>
                      <a:r>
                        <a:rPr lang="en-US" sz="1200" u="none" strike="noStrike">
                          <a:effectLst/>
                        </a:rPr>
                        <a:t>3</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kwd1</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2</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461.88</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dirty="0">
                          <a:effectLst/>
                        </a:rPr>
                        <a:t>0</a:t>
                      </a:r>
                      <a:endParaRPr lang="en-US" sz="1200" b="0" i="0" u="none" strike="noStrike" dirty="0">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3</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2558478839"/>
                  </a:ext>
                </a:extLst>
              </a:tr>
              <a:tr h="220717">
                <a:tc>
                  <a:txBody>
                    <a:bodyPr/>
                    <a:lstStyle/>
                    <a:p>
                      <a:pPr algn="r" fontAlgn="b"/>
                      <a:r>
                        <a:rPr lang="en-US" sz="1200" u="none" strike="noStrike">
                          <a:effectLst/>
                        </a:rPr>
                        <a:t>4</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kwd1</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3</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319.81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710914811"/>
                  </a:ext>
                </a:extLst>
              </a:tr>
              <a:tr h="220717">
                <a:tc>
                  <a:txBody>
                    <a:bodyPr/>
                    <a:lstStyle/>
                    <a:p>
                      <a:pPr algn="r" fontAlgn="b"/>
                      <a:r>
                        <a:rPr lang="en-US" sz="1200" u="none" strike="noStrike">
                          <a:effectLst/>
                        </a:rPr>
                        <a:t>5</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kwd1</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4</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205.78</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1310642148"/>
                  </a:ext>
                </a:extLst>
              </a:tr>
              <a:tr h="220717">
                <a:tc>
                  <a:txBody>
                    <a:bodyPr/>
                    <a:lstStyle/>
                    <a:p>
                      <a:pPr algn="r" fontAlgn="b"/>
                      <a:r>
                        <a:rPr lang="en-US" sz="1200" u="none" strike="noStrike">
                          <a:effectLst/>
                        </a:rPr>
                        <a:t>6</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kwd1</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5</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481.41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2</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4125224660"/>
                  </a:ext>
                </a:extLst>
              </a:tr>
              <a:tr h="220717">
                <a:tc>
                  <a:txBody>
                    <a:bodyPr/>
                    <a:lstStyle/>
                    <a:p>
                      <a:pPr algn="r" fontAlgn="b"/>
                      <a:r>
                        <a:rPr lang="en-US" sz="1200" u="none" strike="noStrike">
                          <a:effectLst/>
                        </a:rPr>
                        <a:t>7</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kwd1</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6</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828.43</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4</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793779667"/>
                  </a:ext>
                </a:extLst>
              </a:tr>
              <a:tr h="220717">
                <a:tc>
                  <a:txBody>
                    <a:bodyPr/>
                    <a:lstStyle/>
                    <a:p>
                      <a:pPr algn="r" fontAlgn="b"/>
                      <a:r>
                        <a:rPr lang="en-US" sz="1200" u="none" strike="noStrike">
                          <a:effectLst/>
                        </a:rPr>
                        <a:t>8</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200" u="none" strike="noStrike">
                          <a:effectLst/>
                        </a:rPr>
                        <a:t>kwd1</a:t>
                      </a:r>
                      <a:endParaRPr lang="en-US" sz="12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7</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2,265.21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33</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611752159"/>
                  </a:ext>
                </a:extLst>
              </a:tr>
              <a:tr h="220717">
                <a:tc>
                  <a:txBody>
                    <a:bodyPr/>
                    <a:lstStyle/>
                    <a:p>
                      <a:pPr algn="r" fontAlgn="b"/>
                      <a:r>
                        <a:rPr lang="en-US" sz="1200" u="none" strike="noStrike">
                          <a:effectLst/>
                        </a:rPr>
                        <a:t>9</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300" u="none" strike="noStrike">
                          <a:effectLst/>
                        </a:rPr>
                        <a:t>kwd2</a:t>
                      </a:r>
                      <a:endParaRPr lang="en-US" sz="1300" b="1" i="0" u="none" strike="noStrike">
                        <a:solidFill>
                          <a:srgbClr val="C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C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7,477.85</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31</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1403770404"/>
                  </a:ext>
                </a:extLst>
              </a:tr>
              <a:tr h="220717">
                <a:tc>
                  <a:txBody>
                    <a:bodyPr/>
                    <a:lstStyle/>
                    <a:p>
                      <a:pPr algn="r" fontAlgn="b"/>
                      <a:r>
                        <a:rPr lang="en-US" sz="1200" u="none" strike="noStrike">
                          <a:effectLst/>
                        </a:rPr>
                        <a:t>10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300" u="none" strike="noStrike">
                          <a:effectLst/>
                        </a:rPr>
                        <a:t>kwd2</a:t>
                      </a:r>
                      <a:endParaRPr lang="en-US" sz="1300" b="1" i="0" u="none" strike="noStrike">
                        <a:solidFill>
                          <a:srgbClr val="C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C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4,825.10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21</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4029291546"/>
                  </a:ext>
                </a:extLst>
              </a:tr>
              <a:tr h="220717">
                <a:tc>
                  <a:txBody>
                    <a:bodyPr/>
                    <a:lstStyle/>
                    <a:p>
                      <a:pPr algn="r" fontAlgn="b"/>
                      <a:r>
                        <a:rPr lang="en-US" sz="1200" u="none" strike="noStrike">
                          <a:effectLst/>
                        </a:rPr>
                        <a:t>11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300" u="none" strike="noStrike">
                          <a:effectLst/>
                        </a:rPr>
                        <a:t>kwd2</a:t>
                      </a:r>
                      <a:endParaRPr lang="en-US" sz="1300" b="1" i="0" u="none" strike="noStrike">
                        <a:solidFill>
                          <a:srgbClr val="C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2</a:t>
                      </a:r>
                      <a:endParaRPr lang="en-US" sz="1300" b="1" i="0" u="none" strike="noStrike">
                        <a:solidFill>
                          <a:srgbClr val="C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3,192.14</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18</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2827031120"/>
                  </a:ext>
                </a:extLst>
              </a:tr>
              <a:tr h="220717">
                <a:tc>
                  <a:txBody>
                    <a:bodyPr/>
                    <a:lstStyle/>
                    <a:p>
                      <a:pPr algn="r" fontAlgn="b"/>
                      <a:r>
                        <a:rPr lang="en-US" sz="1200" u="none" strike="noStrike">
                          <a:effectLst/>
                        </a:rPr>
                        <a:t>12</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300" u="none" strike="noStrike">
                          <a:effectLst/>
                        </a:rPr>
                        <a:t>kwd2</a:t>
                      </a:r>
                      <a:endParaRPr lang="en-US" sz="1300" b="1" i="0" u="none" strike="noStrike">
                        <a:solidFill>
                          <a:srgbClr val="C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3</a:t>
                      </a:r>
                      <a:endParaRPr lang="en-US" sz="1300" b="1" i="0" u="none" strike="noStrike">
                        <a:solidFill>
                          <a:srgbClr val="C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2,105.90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5</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3864374914"/>
                  </a:ext>
                </a:extLst>
              </a:tr>
              <a:tr h="220717">
                <a:tc>
                  <a:txBody>
                    <a:bodyPr/>
                    <a:lstStyle/>
                    <a:p>
                      <a:pPr algn="r" fontAlgn="b"/>
                      <a:r>
                        <a:rPr lang="en-US" sz="1200" u="none" strike="noStrike">
                          <a:effectLst/>
                        </a:rPr>
                        <a:t>13</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300" u="none" strike="noStrike">
                          <a:effectLst/>
                        </a:rPr>
                        <a:t>kwd2</a:t>
                      </a:r>
                      <a:endParaRPr lang="en-US" sz="1300" b="1" i="0" u="none" strike="noStrike">
                        <a:solidFill>
                          <a:srgbClr val="C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4</a:t>
                      </a:r>
                      <a:endParaRPr lang="en-US" sz="1300" b="1" i="0" u="none" strike="noStrike">
                        <a:solidFill>
                          <a:srgbClr val="C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2,282.09</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12</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1367474295"/>
                  </a:ext>
                </a:extLst>
              </a:tr>
              <a:tr h="220717">
                <a:tc>
                  <a:txBody>
                    <a:bodyPr/>
                    <a:lstStyle/>
                    <a:p>
                      <a:pPr algn="r" fontAlgn="b"/>
                      <a:r>
                        <a:rPr lang="en-US" sz="1200" u="none" strike="noStrike">
                          <a:effectLst/>
                        </a:rPr>
                        <a:t>14</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300" u="none" strike="noStrike">
                          <a:effectLst/>
                        </a:rPr>
                        <a:t>kwd2</a:t>
                      </a:r>
                      <a:endParaRPr lang="en-US" sz="1300" b="1" i="0" u="none" strike="noStrike">
                        <a:solidFill>
                          <a:srgbClr val="C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5</a:t>
                      </a:r>
                      <a:endParaRPr lang="en-US" sz="1300" b="1" i="0" u="none" strike="noStrike">
                        <a:solidFill>
                          <a:srgbClr val="C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2,856.12</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7</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3086352898"/>
                  </a:ext>
                </a:extLst>
              </a:tr>
              <a:tr h="220717">
                <a:tc>
                  <a:txBody>
                    <a:bodyPr/>
                    <a:lstStyle/>
                    <a:p>
                      <a:pPr algn="r" fontAlgn="b"/>
                      <a:r>
                        <a:rPr lang="en-US" sz="1200" u="none" strike="noStrike">
                          <a:effectLst/>
                        </a:rPr>
                        <a:t>15</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300" u="none" strike="noStrike">
                          <a:effectLst/>
                        </a:rPr>
                        <a:t>kwd2</a:t>
                      </a:r>
                      <a:endParaRPr lang="en-US" sz="1300" b="1" i="0" u="none" strike="noStrike">
                        <a:solidFill>
                          <a:srgbClr val="C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6</a:t>
                      </a:r>
                      <a:endParaRPr lang="en-US" sz="1300" b="1" i="0" u="none" strike="noStrike">
                        <a:solidFill>
                          <a:srgbClr val="C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4,830.94</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20</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3610950610"/>
                  </a:ext>
                </a:extLst>
              </a:tr>
              <a:tr h="220717">
                <a:tc>
                  <a:txBody>
                    <a:bodyPr/>
                    <a:lstStyle/>
                    <a:p>
                      <a:pPr algn="r" fontAlgn="b"/>
                      <a:r>
                        <a:rPr lang="en-US" sz="1200" u="none" strike="noStrike">
                          <a:effectLst/>
                        </a:rPr>
                        <a:t>16</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300" u="none" strike="noStrike">
                          <a:effectLst/>
                        </a:rPr>
                        <a:t>kwd2</a:t>
                      </a:r>
                      <a:endParaRPr lang="en-US" sz="1300" b="1" i="0" u="none" strike="noStrike">
                        <a:solidFill>
                          <a:srgbClr val="C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7</a:t>
                      </a:r>
                      <a:endParaRPr lang="en-US" sz="1300" b="1" i="0" u="none" strike="noStrike">
                        <a:solidFill>
                          <a:srgbClr val="C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10,487.03</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53</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2166860978"/>
                  </a:ext>
                </a:extLst>
              </a:tr>
              <a:tr h="220717">
                <a:tc>
                  <a:txBody>
                    <a:bodyPr/>
                    <a:lstStyle/>
                    <a:p>
                      <a:pPr algn="r" fontAlgn="b"/>
                      <a:r>
                        <a:rPr lang="en-US" sz="1200" u="none" strike="noStrike">
                          <a:effectLst/>
                        </a:rPr>
                        <a:t>17</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300" u="none" strike="noStrike">
                          <a:effectLst/>
                        </a:rPr>
                        <a:t>kwd3</a:t>
                      </a:r>
                      <a:endParaRPr lang="en-US" sz="1300" b="1" i="0" u="none" strike="noStrike">
                        <a:solidFill>
                          <a:srgbClr val="548235"/>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548235"/>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6,146.25</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13</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520708842"/>
                  </a:ext>
                </a:extLst>
              </a:tr>
              <a:tr h="220717">
                <a:tc>
                  <a:txBody>
                    <a:bodyPr/>
                    <a:lstStyle/>
                    <a:p>
                      <a:pPr algn="r" fontAlgn="b"/>
                      <a:r>
                        <a:rPr lang="en-US" sz="1200" u="none" strike="noStrike">
                          <a:effectLst/>
                        </a:rPr>
                        <a:t>18</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300" u="none" strike="noStrike">
                          <a:effectLst/>
                        </a:rPr>
                        <a:t>kwd3</a:t>
                      </a:r>
                      <a:endParaRPr lang="en-US" sz="1300" b="1" i="0" u="none" strike="noStrike">
                        <a:solidFill>
                          <a:srgbClr val="548235"/>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548235"/>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3,678.23</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14</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313386178"/>
                  </a:ext>
                </a:extLst>
              </a:tr>
              <a:tr h="220717">
                <a:tc>
                  <a:txBody>
                    <a:bodyPr/>
                    <a:lstStyle/>
                    <a:p>
                      <a:pPr algn="r" fontAlgn="b"/>
                      <a:r>
                        <a:rPr lang="en-US" sz="1200" u="none" strike="noStrike">
                          <a:effectLst/>
                        </a:rPr>
                        <a:t>19</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300" u="none" strike="noStrike">
                          <a:effectLst/>
                        </a:rPr>
                        <a:t>kwd3</a:t>
                      </a:r>
                      <a:endParaRPr lang="en-US" sz="1300" b="1" i="0" u="none" strike="noStrike">
                        <a:solidFill>
                          <a:srgbClr val="548235"/>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2</a:t>
                      </a:r>
                      <a:endParaRPr lang="en-US" sz="1300" b="1" i="0" u="none" strike="noStrike">
                        <a:solidFill>
                          <a:srgbClr val="548235"/>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2,590.17</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10</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1676921739"/>
                  </a:ext>
                </a:extLst>
              </a:tr>
              <a:tr h="220717">
                <a:tc>
                  <a:txBody>
                    <a:bodyPr/>
                    <a:lstStyle/>
                    <a:p>
                      <a:pPr algn="r" fontAlgn="b"/>
                      <a:r>
                        <a:rPr lang="en-US" sz="1200" u="none" strike="noStrike">
                          <a:effectLst/>
                        </a:rPr>
                        <a:t>20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300" u="none" strike="noStrike">
                          <a:effectLst/>
                        </a:rPr>
                        <a:t>kwd3</a:t>
                      </a:r>
                      <a:endParaRPr lang="en-US" sz="1300" b="1" i="0" u="none" strike="noStrike">
                        <a:solidFill>
                          <a:srgbClr val="548235"/>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3</a:t>
                      </a:r>
                      <a:endParaRPr lang="en-US" sz="1300" b="1" i="0" u="none" strike="noStrike">
                        <a:solidFill>
                          <a:srgbClr val="548235"/>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1,713.70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5</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1918759017"/>
                  </a:ext>
                </a:extLst>
              </a:tr>
              <a:tr h="220717">
                <a:tc>
                  <a:txBody>
                    <a:bodyPr/>
                    <a:lstStyle/>
                    <a:p>
                      <a:pPr algn="r" fontAlgn="b"/>
                      <a:r>
                        <a:rPr lang="en-US" sz="1200" u="none" strike="noStrike">
                          <a:effectLst/>
                        </a:rPr>
                        <a:t>21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300" u="none" strike="noStrike">
                          <a:effectLst/>
                        </a:rPr>
                        <a:t>kwd3</a:t>
                      </a:r>
                      <a:endParaRPr lang="en-US" sz="1300" b="1" i="0" u="none" strike="noStrike">
                        <a:solidFill>
                          <a:srgbClr val="548235"/>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4</a:t>
                      </a:r>
                      <a:endParaRPr lang="en-US" sz="1300" b="1" i="0" u="none" strike="noStrike">
                        <a:solidFill>
                          <a:srgbClr val="548235"/>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1,836.63</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4</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3869687710"/>
                  </a:ext>
                </a:extLst>
              </a:tr>
              <a:tr h="220717">
                <a:tc>
                  <a:txBody>
                    <a:bodyPr/>
                    <a:lstStyle/>
                    <a:p>
                      <a:pPr algn="r" fontAlgn="b"/>
                      <a:r>
                        <a:rPr lang="en-US" sz="1200" u="none" strike="noStrike">
                          <a:effectLst/>
                        </a:rPr>
                        <a:t>22</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300" u="none" strike="noStrike">
                          <a:effectLst/>
                        </a:rPr>
                        <a:t>kwd3</a:t>
                      </a:r>
                      <a:endParaRPr lang="en-US" sz="1300" b="1" i="0" u="none" strike="noStrike">
                        <a:solidFill>
                          <a:srgbClr val="548235"/>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5</a:t>
                      </a:r>
                      <a:endParaRPr lang="en-US" sz="1300" b="1" i="0" u="none" strike="noStrike">
                        <a:solidFill>
                          <a:srgbClr val="548235"/>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3,350.10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6</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3849857084"/>
                  </a:ext>
                </a:extLst>
              </a:tr>
              <a:tr h="220717">
                <a:tc>
                  <a:txBody>
                    <a:bodyPr/>
                    <a:lstStyle/>
                    <a:p>
                      <a:pPr algn="r" fontAlgn="b"/>
                      <a:r>
                        <a:rPr lang="en-US" sz="1200" u="none" strike="noStrike">
                          <a:effectLst/>
                        </a:rPr>
                        <a:t>23</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300" u="none" strike="noStrike">
                          <a:effectLst/>
                        </a:rPr>
                        <a:t>kwd3</a:t>
                      </a:r>
                      <a:endParaRPr lang="en-US" sz="1300" b="1" i="0" u="none" strike="noStrike">
                        <a:solidFill>
                          <a:srgbClr val="548235"/>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6</a:t>
                      </a:r>
                      <a:endParaRPr lang="en-US" sz="1300" b="1" i="0" u="none" strike="noStrike">
                        <a:solidFill>
                          <a:srgbClr val="548235"/>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7,066.78</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12</a:t>
                      </a:r>
                      <a:endParaRPr lang="en-US" sz="1300" b="1" i="0" u="none" strike="noStrike">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359691085"/>
                  </a:ext>
                </a:extLst>
              </a:tr>
              <a:tr h="220717">
                <a:tc>
                  <a:txBody>
                    <a:bodyPr/>
                    <a:lstStyle/>
                    <a:p>
                      <a:pPr algn="r" fontAlgn="b"/>
                      <a:r>
                        <a:rPr lang="en-US" sz="1200" u="none" strike="noStrike">
                          <a:effectLst/>
                        </a:rPr>
                        <a:t>24</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l" fontAlgn="b"/>
                      <a:r>
                        <a:rPr lang="en-US" sz="1300" u="none" strike="noStrike">
                          <a:effectLst/>
                        </a:rPr>
                        <a:t>kwd3</a:t>
                      </a:r>
                      <a:endParaRPr lang="en-US" sz="1300" b="1" i="0" u="none" strike="noStrike">
                        <a:solidFill>
                          <a:srgbClr val="548235"/>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7</a:t>
                      </a:r>
                      <a:endParaRPr lang="en-US" sz="1300" b="1" i="0" u="none" strike="noStrike">
                        <a:solidFill>
                          <a:srgbClr val="548235"/>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15,329.58</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0</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0</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a:effectLst/>
                        </a:rPr>
                        <a:t>1</a:t>
                      </a:r>
                      <a:endParaRPr lang="en-US" sz="1300" b="1" i="0" u="none" strike="noStrike">
                        <a:solidFill>
                          <a:srgbClr val="000000"/>
                        </a:solidFill>
                        <a:effectLst/>
                        <a:latin typeface="Calibri" panose="020F0502020204030204" pitchFamily="34" charset="0"/>
                      </a:endParaRPr>
                    </a:p>
                  </a:txBody>
                  <a:tcPr marL="45720" marR="45720" marT="0" marB="0" anchor="b"/>
                </a:tc>
                <a:tc>
                  <a:txBody>
                    <a:bodyPr/>
                    <a:lstStyle/>
                    <a:p>
                      <a:pPr algn="r" fontAlgn="b"/>
                      <a:r>
                        <a:rPr lang="en-US" sz="1300" u="none" strike="noStrike" dirty="0">
                          <a:effectLst/>
                        </a:rPr>
                        <a:t>27</a:t>
                      </a:r>
                      <a:endParaRPr lang="en-US" sz="1300" b="1" i="0" u="none" strike="noStrike" dirty="0">
                        <a:solidFill>
                          <a:srgbClr val="000000"/>
                        </a:solidFill>
                        <a:effectLst/>
                        <a:latin typeface="Calibri" panose="020F0502020204030204" pitchFamily="34" charset="0"/>
                      </a:endParaRPr>
                    </a:p>
                  </a:txBody>
                  <a:tcPr marL="45720" marR="45720" marT="0" marB="0" anchor="b"/>
                </a:tc>
                <a:extLst>
                  <a:ext uri="{0D108BD9-81ED-4DB2-BD59-A6C34878D82A}">
                    <a16:rowId xmlns:a16="http://schemas.microsoft.com/office/drawing/2014/main" val="3853427939"/>
                  </a:ext>
                </a:extLst>
              </a:tr>
            </a:tbl>
          </a:graphicData>
        </a:graphic>
      </p:graphicFrame>
    </p:spTree>
    <p:extLst>
      <p:ext uri="{BB962C8B-B14F-4D97-AF65-F5344CB8AC3E}">
        <p14:creationId xmlns:p14="http://schemas.microsoft.com/office/powerpoint/2010/main" val="392994730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F3BC7-47FB-48C1-854E-5FA489140338}"/>
              </a:ext>
            </a:extLst>
          </p:cNvPr>
          <p:cNvSpPr>
            <a:spLocks noGrp="1"/>
          </p:cNvSpPr>
          <p:nvPr>
            <p:ph type="title"/>
          </p:nvPr>
        </p:nvSpPr>
        <p:spPr/>
        <p:txBody>
          <a:bodyPr/>
          <a:lstStyle/>
          <a:p>
            <a:pPr algn="l"/>
            <a:r>
              <a:rPr lang="en-US" dirty="0"/>
              <a:t>Dummy Variables	</a:t>
            </a:r>
          </a:p>
        </p:txBody>
      </p:sp>
      <p:sp>
        <p:nvSpPr>
          <p:cNvPr id="5" name="TextBox 4">
            <a:extLst>
              <a:ext uri="{FF2B5EF4-FFF2-40B4-BE49-F238E27FC236}">
                <a16:creationId xmlns:a16="http://schemas.microsoft.com/office/drawing/2014/main" id="{7A114E57-F7F3-4143-AE7C-6B31C43A2D73}"/>
              </a:ext>
            </a:extLst>
          </p:cNvPr>
          <p:cNvSpPr txBox="1"/>
          <p:nvPr/>
        </p:nvSpPr>
        <p:spPr>
          <a:xfrm>
            <a:off x="7716010" y="3440761"/>
            <a:ext cx="6094990" cy="307777"/>
          </a:xfrm>
          <a:prstGeom prst="rect">
            <a:avLst/>
          </a:prstGeom>
          <a:noFill/>
        </p:spPr>
        <p:txBody>
          <a:bodyPr wrap="square">
            <a:spAutoFit/>
          </a:bodyPr>
          <a:lstStyle/>
          <a:p>
            <a:r>
              <a:rPr lang="en-US" dirty="0">
                <a:hlinkClick r:id="rId2"/>
              </a:rPr>
              <a:t>https://youtu.be/0m-rs2M7K-Y?t=1917</a:t>
            </a:r>
            <a:r>
              <a:rPr lang="en-US" dirty="0"/>
              <a:t> </a:t>
            </a:r>
          </a:p>
        </p:txBody>
      </p:sp>
      <p:pic>
        <p:nvPicPr>
          <p:cNvPr id="7" name="Picture 6">
            <a:extLst>
              <a:ext uri="{FF2B5EF4-FFF2-40B4-BE49-F238E27FC236}">
                <a16:creationId xmlns:a16="http://schemas.microsoft.com/office/drawing/2014/main" id="{376CF74D-B80A-4B71-A4F1-C64F9D103A45}"/>
              </a:ext>
            </a:extLst>
          </p:cNvPr>
          <p:cNvPicPr>
            <a:picLocks noChangeAspect="1"/>
          </p:cNvPicPr>
          <p:nvPr/>
        </p:nvPicPr>
        <p:blipFill>
          <a:blip r:embed="rId3"/>
          <a:stretch>
            <a:fillRect/>
          </a:stretch>
        </p:blipFill>
        <p:spPr>
          <a:xfrm>
            <a:off x="6657975" y="1"/>
            <a:ext cx="5443863" cy="2976530"/>
          </a:xfrm>
          <a:prstGeom prst="rect">
            <a:avLst/>
          </a:prstGeom>
        </p:spPr>
      </p:pic>
      <p:pic>
        <p:nvPicPr>
          <p:cNvPr id="9" name="Picture 8">
            <a:extLst>
              <a:ext uri="{FF2B5EF4-FFF2-40B4-BE49-F238E27FC236}">
                <a16:creationId xmlns:a16="http://schemas.microsoft.com/office/drawing/2014/main" id="{24EBBD06-1CBF-43F6-B4A6-8775CA4260A2}"/>
              </a:ext>
            </a:extLst>
          </p:cNvPr>
          <p:cNvPicPr>
            <a:picLocks noChangeAspect="1"/>
          </p:cNvPicPr>
          <p:nvPr/>
        </p:nvPicPr>
        <p:blipFill>
          <a:blip r:embed="rId4"/>
          <a:stretch>
            <a:fillRect/>
          </a:stretch>
        </p:blipFill>
        <p:spPr>
          <a:xfrm>
            <a:off x="0" y="4424109"/>
            <a:ext cx="8859385" cy="2518589"/>
          </a:xfrm>
          <a:prstGeom prst="rect">
            <a:avLst/>
          </a:prstGeom>
        </p:spPr>
      </p:pic>
      <p:pic>
        <p:nvPicPr>
          <p:cNvPr id="11" name="Picture 10">
            <a:extLst>
              <a:ext uri="{FF2B5EF4-FFF2-40B4-BE49-F238E27FC236}">
                <a16:creationId xmlns:a16="http://schemas.microsoft.com/office/drawing/2014/main" id="{C7DB7655-AF9E-4289-93B1-7EBEBFA57B75}"/>
              </a:ext>
            </a:extLst>
          </p:cNvPr>
          <p:cNvPicPr>
            <a:picLocks noChangeAspect="1"/>
          </p:cNvPicPr>
          <p:nvPr/>
        </p:nvPicPr>
        <p:blipFill>
          <a:blip r:embed="rId5"/>
          <a:stretch>
            <a:fillRect/>
          </a:stretch>
        </p:blipFill>
        <p:spPr>
          <a:xfrm>
            <a:off x="76849" y="679505"/>
            <a:ext cx="6683326" cy="2297026"/>
          </a:xfrm>
          <a:prstGeom prst="rect">
            <a:avLst/>
          </a:prstGeom>
        </p:spPr>
      </p:pic>
      <p:sp>
        <p:nvSpPr>
          <p:cNvPr id="12" name="TextBox 11">
            <a:extLst>
              <a:ext uri="{FF2B5EF4-FFF2-40B4-BE49-F238E27FC236}">
                <a16:creationId xmlns:a16="http://schemas.microsoft.com/office/drawing/2014/main" id="{C4538BF3-C2C5-44D9-95C9-108091768F31}"/>
              </a:ext>
            </a:extLst>
          </p:cNvPr>
          <p:cNvSpPr txBox="1"/>
          <p:nvPr/>
        </p:nvSpPr>
        <p:spPr>
          <a:xfrm>
            <a:off x="109078" y="3056041"/>
            <a:ext cx="7199815" cy="1384995"/>
          </a:xfrm>
          <a:prstGeom prst="rect">
            <a:avLst/>
          </a:prstGeom>
          <a:noFill/>
        </p:spPr>
        <p:txBody>
          <a:bodyPr wrap="square" rtlCol="0">
            <a:spAutoFit/>
          </a:bodyPr>
          <a:lstStyle/>
          <a:p>
            <a:r>
              <a:rPr lang="en-US" sz="2800" b="1" dirty="0">
                <a:solidFill>
                  <a:srgbClr val="C00000"/>
                </a:solidFill>
              </a:rPr>
              <a:t>If an independent categorical variable has N possible values, we need to create N-1 dummy variables.</a:t>
            </a:r>
          </a:p>
        </p:txBody>
      </p:sp>
    </p:spTree>
    <p:extLst>
      <p:ext uri="{BB962C8B-B14F-4D97-AF65-F5344CB8AC3E}">
        <p14:creationId xmlns:p14="http://schemas.microsoft.com/office/powerpoint/2010/main" val="220856477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Analysis with </a:t>
            </a:r>
            <a:r>
              <a:rPr lang="en-US" dirty="0">
                <a:solidFill>
                  <a:srgbClr val="C00000"/>
                </a:solidFill>
              </a:rPr>
              <a:t>Dummy Variable Coding</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67855464"/>
              </p:ext>
            </p:extLst>
          </p:nvPr>
        </p:nvGraphicFramePr>
        <p:xfrm>
          <a:off x="2653223" y="3866461"/>
          <a:ext cx="4781720" cy="2728612"/>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5783269" y="762585"/>
            <a:ext cx="5059120" cy="400110"/>
          </a:xfrm>
          <a:prstGeom prst="rect">
            <a:avLst/>
          </a:prstGeom>
          <a:noFill/>
        </p:spPr>
        <p:txBody>
          <a:bodyPr wrap="square" rtlCol="0">
            <a:spAutoFit/>
          </a:bodyPr>
          <a:lstStyle/>
          <a:p>
            <a:pPr algn="r" eaLnBrk="0" fontAlgn="base" hangingPunct="0">
              <a:spcBef>
                <a:spcPct val="0"/>
              </a:spcBef>
              <a:spcAft>
                <a:spcPct val="0"/>
              </a:spcAft>
              <a:defRPr/>
            </a:pPr>
            <a:r>
              <a:rPr lang="en-US" sz="20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Estimated Regression Coefficients</a:t>
            </a:r>
          </a:p>
        </p:txBody>
      </p:sp>
      <mc:AlternateContent xmlns:mc="http://schemas.openxmlformats.org/markup-compatibility/2006" xmlns:a14="http://schemas.microsoft.com/office/drawing/2010/main">
        <mc:Choice Requires="a14">
          <p:graphicFrame>
            <p:nvGraphicFramePr>
              <p:cNvPr id="9" name="Table 8"/>
              <p:cNvGraphicFramePr>
                <a:graphicFrameLocks noGrp="1"/>
              </p:cNvGraphicFramePr>
              <p:nvPr>
                <p:extLst>
                  <p:ext uri="{D42A27DB-BD31-4B8C-83A1-F6EECF244321}">
                    <p14:modId xmlns:p14="http://schemas.microsoft.com/office/powerpoint/2010/main" val="2256632913"/>
                  </p:ext>
                </p:extLst>
              </p:nvPr>
            </p:nvGraphicFramePr>
            <p:xfrm>
              <a:off x="6316449" y="1258792"/>
              <a:ext cx="5059121" cy="2183531"/>
            </p:xfrm>
            <a:graphic>
              <a:graphicData uri="http://schemas.openxmlformats.org/drawingml/2006/table">
                <a:tbl>
                  <a:tblPr>
                    <a:tableStyleId>{5C22544A-7EE6-4342-B048-85BDC9FD1C3A}</a:tableStyleId>
                  </a:tblPr>
                  <a:tblGrid>
                    <a:gridCol w="1815783">
                      <a:extLst>
                        <a:ext uri="{9D8B030D-6E8A-4147-A177-3AD203B41FA5}">
                          <a16:colId xmlns:a16="http://schemas.microsoft.com/office/drawing/2014/main" val="20000"/>
                        </a:ext>
                      </a:extLst>
                    </a:gridCol>
                    <a:gridCol w="1752725">
                      <a:extLst>
                        <a:ext uri="{9D8B030D-6E8A-4147-A177-3AD203B41FA5}">
                          <a16:colId xmlns:a16="http://schemas.microsoft.com/office/drawing/2014/main" val="20001"/>
                        </a:ext>
                      </a:extLst>
                    </a:gridCol>
                    <a:gridCol w="1490613">
                      <a:extLst>
                        <a:ext uri="{9D8B030D-6E8A-4147-A177-3AD203B41FA5}">
                          <a16:colId xmlns:a16="http://schemas.microsoft.com/office/drawing/2014/main" val="20002"/>
                        </a:ext>
                      </a:extLst>
                    </a:gridCol>
                  </a:tblGrid>
                  <a:tr h="433694">
                    <a:tc>
                      <a:txBody>
                        <a:bodyPr/>
                        <a:lstStyle/>
                        <a:p>
                          <a:pPr algn="ctr" fontAlgn="b"/>
                          <a:r>
                            <a:rPr lang="en-US" sz="1800" b="1" u="none" strike="noStrike" dirty="0">
                              <a:solidFill>
                                <a:schemeClr val="bg1"/>
                              </a:solidFill>
                              <a:effectLst/>
                              <a:latin typeface="Arial" panose="020B0604020202020204" pitchFamily="34" charset="0"/>
                              <a:cs typeface="Arial" panose="020B0604020202020204" pitchFamily="34" charset="0"/>
                            </a:rPr>
                            <a:t> </a:t>
                          </a:r>
                          <a:endParaRPr lang="en-US" sz="1800" b="1" i="1" u="none" strike="noStrike" dirty="0">
                            <a:solidFill>
                              <a:schemeClr val="bg1"/>
                            </a:solidFill>
                            <a:effectLst/>
                            <a:latin typeface="Arial" panose="020B0604020202020204" pitchFamily="34" charset="0"/>
                            <a:cs typeface="Arial" panose="020B0604020202020204" pitchFamily="34" charset="0"/>
                          </a:endParaRPr>
                        </a:p>
                      </a:txBody>
                      <a:tcPr anchor="ctr">
                        <a:lnL w="28575"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rgbClr val="0153A5"/>
                        </a:solidFill>
                      </a:tcPr>
                    </a:tc>
                    <a:tc>
                      <a:txBody>
                        <a:bodyPr/>
                        <a:lstStyle/>
                        <a:p>
                          <a:pPr algn="ctr" fontAlgn="b"/>
                          <a:r>
                            <a:rPr lang="en-US" sz="1800" b="1" u="none" strike="noStrike" dirty="0">
                              <a:solidFill>
                                <a:schemeClr val="bg1"/>
                              </a:solidFill>
                              <a:effectLst/>
                              <a:latin typeface="Arial" panose="020B0604020202020204" pitchFamily="34" charset="0"/>
                              <a:cs typeface="Arial" panose="020B0604020202020204" pitchFamily="34" charset="0"/>
                            </a:rPr>
                            <a:t>Coefficients</a:t>
                          </a:r>
                          <a:endParaRPr lang="en-US" sz="1800" b="1" i="1" u="none" strike="noStrike" dirty="0">
                            <a:solidFill>
                              <a:schemeClr val="bg1"/>
                            </a:solidFill>
                            <a:effectLst/>
                            <a:latin typeface="Arial" panose="020B0604020202020204" pitchFamily="34" charset="0"/>
                            <a:cs typeface="Arial" panose="020B0604020202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rgbClr val="0153A5"/>
                        </a:solidFill>
                      </a:tcPr>
                    </a:tc>
                    <a:tc>
                      <a:txBody>
                        <a:bodyPr/>
                        <a:lstStyle/>
                        <a:p>
                          <a:pPr algn="ctr" fontAlgn="b"/>
                          <a:r>
                            <a:rPr lang="en-US" sz="1800" b="1" u="none" strike="noStrike" dirty="0">
                              <a:solidFill>
                                <a:schemeClr val="bg1"/>
                              </a:solidFill>
                              <a:effectLst/>
                              <a:latin typeface="Arial" panose="020B0604020202020204" pitchFamily="34" charset="0"/>
                              <a:cs typeface="Arial" panose="020B0604020202020204" pitchFamily="34" charset="0"/>
                            </a:rPr>
                            <a:t>t-statistics</a:t>
                          </a:r>
                          <a:endParaRPr lang="en-US" sz="1800" b="1" i="1" u="none" strike="noStrike" dirty="0">
                            <a:solidFill>
                              <a:schemeClr val="bg1"/>
                            </a:solidFill>
                            <a:effectLst/>
                            <a:latin typeface="Arial" panose="020B0604020202020204" pitchFamily="34" charset="0"/>
                            <a:cs typeface="Arial" panose="020B0604020202020204" pitchFamily="34" charset="0"/>
                          </a:endParaRPr>
                        </a:p>
                      </a:txBody>
                      <a:tcPr anchor="ctr">
                        <a:lnL w="12700" cap="flat" cmpd="sng" algn="ctr">
                          <a:solidFill>
                            <a:schemeClr val="bg2">
                              <a:lumMod val="90000"/>
                            </a:schemeClr>
                          </a:solidFill>
                          <a:prstDash val="solid"/>
                          <a:round/>
                          <a:headEnd type="none" w="med" len="med"/>
                          <a:tailEnd type="none" w="med" len="med"/>
                        </a:lnL>
                        <a:lnR w="28575"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433694">
                    <a:tc>
                      <a:txBody>
                        <a:bodyPr/>
                        <a:lstStyle/>
                        <a:p>
                          <a:pPr algn="l" fontAlgn="b"/>
                          <a:r>
                            <a:rPr lang="en-US" sz="1800" b="1" u="none" strike="noStrike" dirty="0">
                              <a:effectLst/>
                              <a:latin typeface="Arial" panose="020B0604020202020204" pitchFamily="34" charset="0"/>
                              <a:cs typeface="Arial" panose="020B0604020202020204" pitchFamily="34" charset="0"/>
                            </a:rPr>
                            <a:t>Intercept (</a:t>
                          </a:r>
                          <a14:m>
                            <m:oMath xmlns:m="http://schemas.openxmlformats.org/officeDocument/2006/math">
                              <m:r>
                                <a:rPr lang="en-US" sz="2400" b="1" i="1" u="none" strike="noStrike" smtClean="0">
                                  <a:solidFill>
                                    <a:srgbClr val="C00000"/>
                                  </a:solidFill>
                                  <a:effectLst/>
                                  <a:latin typeface="Cambria Math"/>
                                  <a:cs typeface="Arial" panose="020B0604020202020204" pitchFamily="34" charset="0"/>
                                </a:rPr>
                                <m:t>𝒂</m:t>
                              </m:r>
                            </m:oMath>
                          </a14:m>
                          <a:r>
                            <a:rPr lang="en-US" sz="1800" b="1" u="none" strike="noStrike" dirty="0">
                              <a:effectLst/>
                              <a:latin typeface="Arial" panose="020B0604020202020204" pitchFamily="34" charset="0"/>
                              <a:cs typeface="Arial" panose="020B0604020202020204" pitchFamily="34" charset="0"/>
                            </a:rPr>
                            <a:t>)</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ctr">
                        <a:lnL w="28575"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2000" b="1" u="none" strike="noStrike" dirty="0">
                              <a:solidFill>
                                <a:srgbClr val="C00000"/>
                              </a:solidFill>
                              <a:effectLst/>
                              <a:latin typeface="Arial" panose="020B0604020202020204" pitchFamily="34" charset="0"/>
                              <a:cs typeface="Arial" panose="020B0604020202020204" pitchFamily="34" charset="0"/>
                            </a:rPr>
                            <a:t>6.14543</a:t>
                          </a:r>
                          <a:endParaRPr lang="en-US" sz="2000" b="1" i="0" u="none" strike="noStrike" dirty="0">
                            <a:solidFill>
                              <a:srgbClr val="C00000"/>
                            </a:solidFill>
                            <a:effectLst/>
                            <a:latin typeface="Arial" panose="020B0604020202020204" pitchFamily="34" charset="0"/>
                            <a:cs typeface="Arial" panose="020B0604020202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800" b="1" u="none" strike="noStrike" dirty="0">
                              <a:effectLst/>
                              <a:latin typeface="Arial" panose="020B0604020202020204" pitchFamily="34" charset="0"/>
                              <a:cs typeface="Arial" panose="020B0604020202020204" pitchFamily="34" charset="0"/>
                            </a:rPr>
                            <a:t>2.133705</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chemeClr val="bg2">
                              <a:lumMod val="90000"/>
                            </a:schemeClr>
                          </a:solidFill>
                          <a:prstDash val="solid"/>
                          <a:round/>
                          <a:headEnd type="none" w="med" len="med"/>
                          <a:tailEnd type="none" w="med" len="med"/>
                        </a:lnL>
                        <a:lnR w="28575"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33694">
                    <a:tc>
                      <a:txBody>
                        <a:bodyPr/>
                        <a:lstStyle/>
                        <a:p>
                          <a:pPr algn="l" fontAlgn="b"/>
                          <a:r>
                            <a:rPr lang="en-US" sz="1800" b="1" u="none" strike="noStrike" dirty="0">
                              <a:effectLst/>
                              <a:latin typeface="Arial" panose="020B0604020202020204" pitchFamily="34" charset="0"/>
                              <a:cs typeface="Arial" panose="020B0604020202020204" pitchFamily="34" charset="0"/>
                            </a:rPr>
                            <a:t>Cost (</a:t>
                          </a:r>
                          <a:r>
                            <a:rPr lang="en-US" sz="1800" b="1" i="1" u="none" strike="noStrike" dirty="0">
                              <a:effectLst/>
                              <a:latin typeface="Arial" panose="020B0604020202020204" pitchFamily="34" charset="0"/>
                              <a:cs typeface="Arial" panose="020B0604020202020204" pitchFamily="34" charset="0"/>
                            </a:rPr>
                            <a:t>X</a:t>
                          </a:r>
                          <a:r>
                            <a:rPr lang="en-US" sz="1800" b="1" u="none" strike="noStrike" dirty="0">
                              <a:effectLst/>
                              <a:latin typeface="Arial" panose="020B0604020202020204" pitchFamily="34" charset="0"/>
                              <a:cs typeface="Arial" panose="020B0604020202020204" pitchFamily="34" charset="0"/>
                            </a:rPr>
                            <a:t>)</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ctr">
                        <a:lnL w="28575"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800" b="1" u="none" strike="noStrike" dirty="0">
                              <a:effectLst/>
                              <a:latin typeface="Arial" panose="020B0604020202020204" pitchFamily="34" charset="0"/>
                              <a:cs typeface="Arial" panose="020B0604020202020204" pitchFamily="34" charset="0"/>
                            </a:rPr>
                            <a:t>0.00279</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800" b="1" u="none" strike="noStrike">
                              <a:effectLst/>
                              <a:latin typeface="Arial" panose="020B0604020202020204" pitchFamily="34" charset="0"/>
                              <a:cs typeface="Arial" panose="020B0604020202020204" pitchFamily="34" charset="0"/>
                            </a:rPr>
                            <a:t>4.960883</a:t>
                          </a:r>
                          <a:endParaRPr lang="en-US" sz="1800" b="1" i="0" u="none" strike="noStrike">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chemeClr val="bg2">
                              <a:lumMod val="90000"/>
                            </a:schemeClr>
                          </a:solidFill>
                          <a:prstDash val="solid"/>
                          <a:round/>
                          <a:headEnd type="none" w="med" len="med"/>
                          <a:tailEnd type="none" w="med" len="med"/>
                        </a:lnL>
                        <a:lnR w="28575"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33694">
                    <a:tc>
                      <a:txBody>
                        <a:bodyPr/>
                        <a:lstStyle/>
                        <a:p>
                          <a:pPr algn="l" fontAlgn="b"/>
                          <a:r>
                            <a:rPr lang="en-US" sz="1800" b="1" u="none" strike="noStrike" dirty="0">
                              <a:solidFill>
                                <a:srgbClr val="C00000"/>
                              </a:solidFill>
                              <a:effectLst/>
                              <a:latin typeface="Arial" panose="020B0604020202020204" pitchFamily="34" charset="0"/>
                              <a:cs typeface="Arial" panose="020B0604020202020204" pitchFamily="34" charset="0"/>
                            </a:rPr>
                            <a:t>KD1</a:t>
                          </a:r>
                          <a:endParaRPr lang="en-US" sz="1800" b="1" i="0" u="none" strike="noStrike" baseline="0" dirty="0">
                            <a:solidFill>
                              <a:srgbClr val="C00000"/>
                            </a:solidFill>
                            <a:effectLst/>
                            <a:latin typeface="Arial" panose="020B0604020202020204" pitchFamily="34" charset="0"/>
                            <a:cs typeface="Arial" panose="020B0604020202020204" pitchFamily="34" charset="0"/>
                          </a:endParaRPr>
                        </a:p>
                      </a:txBody>
                      <a:tcPr anchor="ctr">
                        <a:lnL w="28575"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algn="ctr" defTabSz="914377" rtl="0" eaLnBrk="1" fontAlgn="b" latinLnBrk="0" hangingPunct="1"/>
                          <a:r>
                            <a:rPr lang="en-US" sz="2000" b="1" u="none" strike="noStrike" kern="1200" dirty="0">
                              <a:solidFill>
                                <a:srgbClr val="C00000"/>
                              </a:solidFill>
                              <a:effectLst/>
                              <a:latin typeface="Arial" panose="020B0604020202020204" pitchFamily="34" charset="0"/>
                              <a:ea typeface="+mn-ea"/>
                              <a:cs typeface="Arial" panose="020B0604020202020204" pitchFamily="34" charset="0"/>
                            </a:rPr>
                            <a:t>1.46423</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800" b="1" u="none" strike="noStrike" dirty="0">
                              <a:effectLst/>
                              <a:latin typeface="Arial" panose="020B0604020202020204" pitchFamily="34" charset="0"/>
                              <a:cs typeface="Arial" panose="020B0604020202020204" pitchFamily="34" charset="0"/>
                            </a:rPr>
                            <a:t>0.317322</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chemeClr val="bg2">
                              <a:lumMod val="90000"/>
                            </a:schemeClr>
                          </a:solidFill>
                          <a:prstDash val="solid"/>
                          <a:round/>
                          <a:headEnd type="none" w="med" len="med"/>
                          <a:tailEnd type="none" w="med" len="med"/>
                        </a:lnL>
                        <a:lnR w="28575"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33694">
                    <a:tc>
                      <a:txBody>
                        <a:bodyPr/>
                        <a:lstStyle/>
                        <a:p>
                          <a:pPr marL="0" marR="0" indent="0" algn="l" defTabSz="914377" rtl="0" eaLnBrk="1" fontAlgn="b" latinLnBrk="0" hangingPunct="1">
                            <a:lnSpc>
                              <a:spcPct val="100000"/>
                            </a:lnSpc>
                            <a:spcBef>
                              <a:spcPts val="0"/>
                            </a:spcBef>
                            <a:spcAft>
                              <a:spcPts val="0"/>
                            </a:spcAft>
                            <a:buClrTx/>
                            <a:buSzTx/>
                            <a:buFontTx/>
                            <a:buNone/>
                            <a:tabLst/>
                            <a:defRPr/>
                          </a:pPr>
                          <a:r>
                            <a:rPr lang="en-US" sz="1800" b="1" u="none" strike="noStrike" kern="1200" dirty="0">
                              <a:solidFill>
                                <a:srgbClr val="C00000"/>
                              </a:solidFill>
                              <a:effectLst/>
                              <a:latin typeface="Arial" panose="020B0604020202020204" pitchFamily="34" charset="0"/>
                              <a:ea typeface="+mn-ea"/>
                              <a:cs typeface="Arial" panose="020B0604020202020204" pitchFamily="34" charset="0"/>
                            </a:rPr>
                            <a:t>KD2</a:t>
                          </a:r>
                        </a:p>
                      </a:txBody>
                      <a:tcPr anchor="ctr">
                        <a:lnL w="28575"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chemeClr val="bg1"/>
                        </a:solidFill>
                      </a:tcPr>
                    </a:tc>
                    <a:tc>
                      <a:txBody>
                        <a:bodyPr/>
                        <a:lstStyle/>
                        <a:p>
                          <a:pPr marL="0" algn="ctr" defTabSz="914377" rtl="0" eaLnBrk="1" fontAlgn="b" latinLnBrk="0" hangingPunct="1"/>
                          <a:r>
                            <a:rPr lang="en-US" sz="2000" b="1" u="none" strike="noStrike" kern="1200" dirty="0">
                              <a:solidFill>
                                <a:srgbClr val="C00000"/>
                              </a:solidFill>
                              <a:effectLst/>
                              <a:latin typeface="Arial" panose="020B0604020202020204" pitchFamily="34" charset="0"/>
                              <a:ea typeface="+mn-ea"/>
                              <a:cs typeface="Arial" panose="020B0604020202020204" pitchFamily="34" charset="0"/>
                            </a:rPr>
                            <a:t>-9.30951</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800" b="1" u="none" strike="noStrike" dirty="0">
                              <a:effectLst/>
                              <a:latin typeface="Arial" panose="020B0604020202020204" pitchFamily="34" charset="0"/>
                              <a:cs typeface="Arial" panose="020B0604020202020204" pitchFamily="34" charset="0"/>
                            </a:rPr>
                            <a:t>-1.96203</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chemeClr val="bg2">
                              <a:lumMod val="90000"/>
                            </a:schemeClr>
                          </a:solidFill>
                          <a:prstDash val="solid"/>
                          <a:round/>
                          <a:headEnd type="none" w="med" len="med"/>
                          <a:tailEnd type="none" w="med" len="med"/>
                        </a:lnL>
                        <a:lnR w="28575"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mc:Choice>
        <mc:Fallback xmlns="">
          <p:graphicFrame>
            <p:nvGraphicFramePr>
              <p:cNvPr id="9" name="Table 8"/>
              <p:cNvGraphicFramePr>
                <a:graphicFrameLocks noGrp="1"/>
              </p:cNvGraphicFramePr>
              <p:nvPr>
                <p:extLst>
                  <p:ext uri="{D42A27DB-BD31-4B8C-83A1-F6EECF244321}">
                    <p14:modId xmlns:p14="http://schemas.microsoft.com/office/powerpoint/2010/main" val="2256632913"/>
                  </p:ext>
                </p:extLst>
              </p:nvPr>
            </p:nvGraphicFramePr>
            <p:xfrm>
              <a:off x="6316449" y="1258792"/>
              <a:ext cx="5059121" cy="2183531"/>
            </p:xfrm>
            <a:graphic>
              <a:graphicData uri="http://schemas.openxmlformats.org/drawingml/2006/table">
                <a:tbl>
                  <a:tblPr>
                    <a:tableStyleId>{5C22544A-7EE6-4342-B048-85BDC9FD1C3A}</a:tableStyleId>
                  </a:tblPr>
                  <a:tblGrid>
                    <a:gridCol w="1815783">
                      <a:extLst>
                        <a:ext uri="{9D8B030D-6E8A-4147-A177-3AD203B41FA5}">
                          <a16:colId xmlns:a16="http://schemas.microsoft.com/office/drawing/2014/main" val="20000"/>
                        </a:ext>
                      </a:extLst>
                    </a:gridCol>
                    <a:gridCol w="1752725">
                      <a:extLst>
                        <a:ext uri="{9D8B030D-6E8A-4147-A177-3AD203B41FA5}">
                          <a16:colId xmlns:a16="http://schemas.microsoft.com/office/drawing/2014/main" val="20001"/>
                        </a:ext>
                      </a:extLst>
                    </a:gridCol>
                    <a:gridCol w="1490613">
                      <a:extLst>
                        <a:ext uri="{9D8B030D-6E8A-4147-A177-3AD203B41FA5}">
                          <a16:colId xmlns:a16="http://schemas.microsoft.com/office/drawing/2014/main" val="20002"/>
                        </a:ext>
                      </a:extLst>
                    </a:gridCol>
                  </a:tblGrid>
                  <a:tr h="433694">
                    <a:tc>
                      <a:txBody>
                        <a:bodyPr/>
                        <a:lstStyle/>
                        <a:p>
                          <a:pPr algn="ctr" fontAlgn="b"/>
                          <a:r>
                            <a:rPr lang="en-US" sz="1800" b="1" u="none" strike="noStrike" dirty="0">
                              <a:solidFill>
                                <a:schemeClr val="bg1"/>
                              </a:solidFill>
                              <a:effectLst/>
                              <a:latin typeface="Arial" panose="020B0604020202020204" pitchFamily="34" charset="0"/>
                              <a:cs typeface="Arial" panose="020B0604020202020204" pitchFamily="34" charset="0"/>
                            </a:rPr>
                            <a:t> </a:t>
                          </a:r>
                          <a:endParaRPr lang="en-US" sz="1800" b="1" i="1" u="none" strike="noStrike" dirty="0">
                            <a:solidFill>
                              <a:schemeClr val="bg1"/>
                            </a:solidFill>
                            <a:effectLst/>
                            <a:latin typeface="Arial" panose="020B0604020202020204" pitchFamily="34" charset="0"/>
                            <a:cs typeface="Arial" panose="020B0604020202020204" pitchFamily="34" charset="0"/>
                          </a:endParaRPr>
                        </a:p>
                      </a:txBody>
                      <a:tcPr anchor="ctr">
                        <a:lnL w="28575"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rgbClr val="0153A5"/>
                        </a:solidFill>
                      </a:tcPr>
                    </a:tc>
                    <a:tc>
                      <a:txBody>
                        <a:bodyPr/>
                        <a:lstStyle/>
                        <a:p>
                          <a:pPr algn="ctr" fontAlgn="b"/>
                          <a:r>
                            <a:rPr lang="en-US" sz="1800" b="1" u="none" strike="noStrike" dirty="0">
                              <a:solidFill>
                                <a:schemeClr val="bg1"/>
                              </a:solidFill>
                              <a:effectLst/>
                              <a:latin typeface="Arial" panose="020B0604020202020204" pitchFamily="34" charset="0"/>
                              <a:cs typeface="Arial" panose="020B0604020202020204" pitchFamily="34" charset="0"/>
                            </a:rPr>
                            <a:t>Coefficients</a:t>
                          </a:r>
                          <a:endParaRPr lang="en-US" sz="1800" b="1" i="1" u="none" strike="noStrike" dirty="0">
                            <a:solidFill>
                              <a:schemeClr val="bg1"/>
                            </a:solidFill>
                            <a:effectLst/>
                            <a:latin typeface="Arial" panose="020B0604020202020204" pitchFamily="34" charset="0"/>
                            <a:cs typeface="Arial" panose="020B0604020202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rgbClr val="0153A5"/>
                        </a:solidFill>
                      </a:tcPr>
                    </a:tc>
                    <a:tc>
                      <a:txBody>
                        <a:bodyPr/>
                        <a:lstStyle/>
                        <a:p>
                          <a:pPr algn="ctr" fontAlgn="b"/>
                          <a:r>
                            <a:rPr lang="en-US" sz="1800" b="1" u="none" strike="noStrike" dirty="0">
                              <a:solidFill>
                                <a:schemeClr val="bg1"/>
                              </a:solidFill>
                              <a:effectLst/>
                              <a:latin typeface="Arial" panose="020B0604020202020204" pitchFamily="34" charset="0"/>
                              <a:cs typeface="Arial" panose="020B0604020202020204" pitchFamily="34" charset="0"/>
                            </a:rPr>
                            <a:t>t-statistics</a:t>
                          </a:r>
                          <a:endParaRPr lang="en-US" sz="1800" b="1" i="1" u="none" strike="noStrike" dirty="0">
                            <a:solidFill>
                              <a:schemeClr val="bg1"/>
                            </a:solidFill>
                            <a:effectLst/>
                            <a:latin typeface="Arial" panose="020B0604020202020204" pitchFamily="34" charset="0"/>
                            <a:cs typeface="Arial" panose="020B0604020202020204" pitchFamily="34" charset="0"/>
                          </a:endParaRPr>
                        </a:p>
                      </a:txBody>
                      <a:tcPr anchor="ctr">
                        <a:lnL w="12700" cap="flat" cmpd="sng" algn="ctr">
                          <a:solidFill>
                            <a:schemeClr val="bg2">
                              <a:lumMod val="90000"/>
                            </a:schemeClr>
                          </a:solidFill>
                          <a:prstDash val="solid"/>
                          <a:round/>
                          <a:headEnd type="none" w="med" len="med"/>
                          <a:tailEnd type="none" w="med" len="med"/>
                        </a:lnL>
                        <a:lnR w="28575"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448755">
                    <a:tc>
                      <a:txBody>
                        <a:bodyPr/>
                        <a:lstStyle/>
                        <a:p>
                          <a:endParaRPr lang="en-US"/>
                        </a:p>
                      </a:txBody>
                      <a:tcPr anchor="ctr">
                        <a:lnL w="28575"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blipFill>
                          <a:blip r:embed="rId4"/>
                          <a:stretch>
                            <a:fillRect l="-1007" t="-98649" r="-180201" b="-309459"/>
                          </a:stretch>
                        </a:blipFill>
                      </a:tcPr>
                    </a:tc>
                    <a:tc>
                      <a:txBody>
                        <a:bodyPr/>
                        <a:lstStyle/>
                        <a:p>
                          <a:pPr algn="ctr" fontAlgn="b"/>
                          <a:r>
                            <a:rPr lang="en-US" sz="2000" b="1" u="none" strike="noStrike" dirty="0">
                              <a:solidFill>
                                <a:srgbClr val="C00000"/>
                              </a:solidFill>
                              <a:effectLst/>
                              <a:latin typeface="Arial" panose="020B0604020202020204" pitchFamily="34" charset="0"/>
                              <a:cs typeface="Arial" panose="020B0604020202020204" pitchFamily="34" charset="0"/>
                            </a:rPr>
                            <a:t>6.14543</a:t>
                          </a:r>
                          <a:endParaRPr lang="en-US" sz="2000" b="1" i="0" u="none" strike="noStrike" dirty="0">
                            <a:solidFill>
                              <a:srgbClr val="C00000"/>
                            </a:solidFill>
                            <a:effectLst/>
                            <a:latin typeface="Arial" panose="020B0604020202020204" pitchFamily="34" charset="0"/>
                            <a:cs typeface="Arial" panose="020B0604020202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800" b="1" u="none" strike="noStrike" dirty="0">
                              <a:effectLst/>
                              <a:latin typeface="Arial" panose="020B0604020202020204" pitchFamily="34" charset="0"/>
                              <a:cs typeface="Arial" panose="020B0604020202020204" pitchFamily="34" charset="0"/>
                            </a:rPr>
                            <a:t>2.133705</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chemeClr val="bg2">
                              <a:lumMod val="90000"/>
                            </a:schemeClr>
                          </a:solidFill>
                          <a:prstDash val="solid"/>
                          <a:round/>
                          <a:headEnd type="none" w="med" len="med"/>
                          <a:tailEnd type="none" w="med" len="med"/>
                        </a:lnL>
                        <a:lnR w="28575"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33694">
                    <a:tc>
                      <a:txBody>
                        <a:bodyPr/>
                        <a:lstStyle/>
                        <a:p>
                          <a:pPr algn="l" fontAlgn="b"/>
                          <a:r>
                            <a:rPr lang="en-US" sz="1800" b="1" u="none" strike="noStrike" dirty="0">
                              <a:effectLst/>
                              <a:latin typeface="Arial" panose="020B0604020202020204" pitchFamily="34" charset="0"/>
                              <a:cs typeface="Arial" panose="020B0604020202020204" pitchFamily="34" charset="0"/>
                            </a:rPr>
                            <a:t>Cost (</a:t>
                          </a:r>
                          <a:r>
                            <a:rPr lang="en-US" sz="1800" b="1" i="1" u="none" strike="noStrike" dirty="0">
                              <a:effectLst/>
                              <a:latin typeface="Arial" panose="020B0604020202020204" pitchFamily="34" charset="0"/>
                              <a:cs typeface="Arial" panose="020B0604020202020204" pitchFamily="34" charset="0"/>
                            </a:rPr>
                            <a:t>X</a:t>
                          </a:r>
                          <a:r>
                            <a:rPr lang="en-US" sz="1800" b="1" u="none" strike="noStrike" dirty="0">
                              <a:effectLst/>
                              <a:latin typeface="Arial" panose="020B0604020202020204" pitchFamily="34" charset="0"/>
                              <a:cs typeface="Arial" panose="020B0604020202020204" pitchFamily="34" charset="0"/>
                            </a:rPr>
                            <a:t>)</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ctr">
                        <a:lnL w="28575"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800" b="1" u="none" strike="noStrike" dirty="0">
                              <a:effectLst/>
                              <a:latin typeface="Arial" panose="020B0604020202020204" pitchFamily="34" charset="0"/>
                              <a:cs typeface="Arial" panose="020B0604020202020204" pitchFamily="34" charset="0"/>
                            </a:rPr>
                            <a:t>0.00279</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800" b="1" u="none" strike="noStrike">
                              <a:effectLst/>
                              <a:latin typeface="Arial" panose="020B0604020202020204" pitchFamily="34" charset="0"/>
                              <a:cs typeface="Arial" panose="020B0604020202020204" pitchFamily="34" charset="0"/>
                            </a:rPr>
                            <a:t>4.960883</a:t>
                          </a:r>
                          <a:endParaRPr lang="en-US" sz="1800" b="1" i="0" u="none" strike="noStrike">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chemeClr val="bg2">
                              <a:lumMod val="90000"/>
                            </a:schemeClr>
                          </a:solidFill>
                          <a:prstDash val="solid"/>
                          <a:round/>
                          <a:headEnd type="none" w="med" len="med"/>
                          <a:tailEnd type="none" w="med" len="med"/>
                        </a:lnL>
                        <a:lnR w="28575"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33694">
                    <a:tc>
                      <a:txBody>
                        <a:bodyPr/>
                        <a:lstStyle/>
                        <a:p>
                          <a:pPr algn="l" fontAlgn="b"/>
                          <a:r>
                            <a:rPr lang="en-US" sz="1800" b="1" u="none" strike="noStrike" dirty="0">
                              <a:solidFill>
                                <a:srgbClr val="C00000"/>
                              </a:solidFill>
                              <a:effectLst/>
                              <a:latin typeface="Arial" panose="020B0604020202020204" pitchFamily="34" charset="0"/>
                              <a:cs typeface="Arial" panose="020B0604020202020204" pitchFamily="34" charset="0"/>
                            </a:rPr>
                            <a:t>KD1</a:t>
                          </a:r>
                          <a:endParaRPr lang="en-US" sz="1800" b="1" i="0" u="none" strike="noStrike" baseline="0" dirty="0">
                            <a:solidFill>
                              <a:srgbClr val="C00000"/>
                            </a:solidFill>
                            <a:effectLst/>
                            <a:latin typeface="Arial" panose="020B0604020202020204" pitchFamily="34" charset="0"/>
                            <a:cs typeface="Arial" panose="020B0604020202020204" pitchFamily="34" charset="0"/>
                          </a:endParaRPr>
                        </a:p>
                      </a:txBody>
                      <a:tcPr anchor="ctr">
                        <a:lnL w="28575"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algn="ctr" defTabSz="914377" rtl="0" eaLnBrk="1" fontAlgn="b" latinLnBrk="0" hangingPunct="1"/>
                          <a:r>
                            <a:rPr lang="en-US" sz="2000" b="1" u="none" strike="noStrike" kern="1200" dirty="0">
                              <a:solidFill>
                                <a:srgbClr val="C00000"/>
                              </a:solidFill>
                              <a:effectLst/>
                              <a:latin typeface="Arial" panose="020B0604020202020204" pitchFamily="34" charset="0"/>
                              <a:ea typeface="+mn-ea"/>
                              <a:cs typeface="Arial" panose="020B0604020202020204" pitchFamily="34" charset="0"/>
                            </a:rPr>
                            <a:t>1.46423</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800" b="1" u="none" strike="noStrike" dirty="0">
                              <a:effectLst/>
                              <a:latin typeface="Arial" panose="020B0604020202020204" pitchFamily="34" charset="0"/>
                              <a:cs typeface="Arial" panose="020B0604020202020204" pitchFamily="34" charset="0"/>
                            </a:rPr>
                            <a:t>0.317322</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chemeClr val="bg2">
                              <a:lumMod val="90000"/>
                            </a:schemeClr>
                          </a:solidFill>
                          <a:prstDash val="solid"/>
                          <a:round/>
                          <a:headEnd type="none" w="med" len="med"/>
                          <a:tailEnd type="none" w="med" len="med"/>
                        </a:lnL>
                        <a:lnR w="28575" cap="flat" cmpd="sng" algn="ctr">
                          <a:solidFill>
                            <a:schemeClr val="bg2">
                              <a:lumMod val="9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33694">
                    <a:tc>
                      <a:txBody>
                        <a:bodyPr/>
                        <a:lstStyle/>
                        <a:p>
                          <a:pPr marL="0" marR="0" indent="0" algn="l" defTabSz="914377" rtl="0" eaLnBrk="1" fontAlgn="b" latinLnBrk="0" hangingPunct="1">
                            <a:lnSpc>
                              <a:spcPct val="100000"/>
                            </a:lnSpc>
                            <a:spcBef>
                              <a:spcPts val="0"/>
                            </a:spcBef>
                            <a:spcAft>
                              <a:spcPts val="0"/>
                            </a:spcAft>
                            <a:buClrTx/>
                            <a:buSzTx/>
                            <a:buFontTx/>
                            <a:buNone/>
                            <a:tabLst/>
                            <a:defRPr/>
                          </a:pPr>
                          <a:r>
                            <a:rPr lang="en-US" sz="1800" b="1" u="none" strike="noStrike" kern="1200" dirty="0">
                              <a:solidFill>
                                <a:srgbClr val="C00000"/>
                              </a:solidFill>
                              <a:effectLst/>
                              <a:latin typeface="Arial" panose="020B0604020202020204" pitchFamily="34" charset="0"/>
                              <a:ea typeface="+mn-ea"/>
                              <a:cs typeface="Arial" panose="020B0604020202020204" pitchFamily="34" charset="0"/>
                            </a:rPr>
                            <a:t>KD2</a:t>
                          </a:r>
                        </a:p>
                      </a:txBody>
                      <a:tcPr anchor="ctr">
                        <a:lnL w="28575"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chemeClr val="bg1"/>
                        </a:solidFill>
                      </a:tcPr>
                    </a:tc>
                    <a:tc>
                      <a:txBody>
                        <a:bodyPr/>
                        <a:lstStyle/>
                        <a:p>
                          <a:pPr marL="0" algn="ctr" defTabSz="914377" rtl="0" eaLnBrk="1" fontAlgn="b" latinLnBrk="0" hangingPunct="1"/>
                          <a:r>
                            <a:rPr lang="en-US" sz="2000" b="1" u="none" strike="noStrike" kern="1200" dirty="0">
                              <a:solidFill>
                                <a:srgbClr val="C00000"/>
                              </a:solidFill>
                              <a:effectLst/>
                              <a:latin typeface="Arial" panose="020B0604020202020204" pitchFamily="34" charset="0"/>
                              <a:ea typeface="+mn-ea"/>
                              <a:cs typeface="Arial" panose="020B0604020202020204" pitchFamily="34" charset="0"/>
                            </a:rPr>
                            <a:t>-9.30951</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800" b="1" u="none" strike="noStrike" dirty="0">
                              <a:effectLst/>
                              <a:latin typeface="Arial" panose="020B0604020202020204" pitchFamily="34" charset="0"/>
                              <a:cs typeface="Arial" panose="020B0604020202020204" pitchFamily="34" charset="0"/>
                            </a:rPr>
                            <a:t>-1.96203</a:t>
                          </a:r>
                          <a:endParaRPr lang="en-US" sz="1800" b="1" i="0" u="none" strike="noStrike" dirty="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chemeClr val="bg2">
                              <a:lumMod val="90000"/>
                            </a:schemeClr>
                          </a:solidFill>
                          <a:prstDash val="solid"/>
                          <a:round/>
                          <a:headEnd type="none" w="med" len="med"/>
                          <a:tailEnd type="none" w="med" len="med"/>
                        </a:lnL>
                        <a:lnR w="28575"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mc:Fallback>
      </mc:AlternateContent>
      <mc:AlternateContent xmlns:mc="http://schemas.openxmlformats.org/markup-compatibility/2006" xmlns:a14="http://schemas.microsoft.com/office/drawing/2010/main">
        <mc:Choice Requires="a14">
          <p:sp>
            <p:nvSpPr>
              <p:cNvPr id="10" name="TextBox 9"/>
              <p:cNvSpPr txBox="1"/>
              <p:nvPr/>
            </p:nvSpPr>
            <p:spPr>
              <a:xfrm>
                <a:off x="133583" y="1556292"/>
                <a:ext cx="5649686" cy="1815882"/>
              </a:xfrm>
              <a:prstGeom prst="rect">
                <a:avLst/>
              </a:prstGeom>
              <a:noFill/>
            </p:spPr>
            <p:txBody>
              <a:bodyPr wrap="square" rtlCol="0">
                <a:spAutoFit/>
              </a:bodyPr>
              <a:lstStyle/>
              <a:p>
                <a:pPr eaLnBrk="0" fontAlgn="base" hangingPunct="0">
                  <a:spcBef>
                    <a:spcPct val="0"/>
                  </a:spcBef>
                  <a:spcAft>
                    <a:spcPct val="0"/>
                  </a:spcAft>
                  <a:defRPr/>
                </a:pPr>
                <a:r>
                  <a:rPr lang="en-US" sz="2800" b="1" dirty="0">
                    <a:latin typeface="Open Sans" panose="020B0606030504020204" pitchFamily="34" charset="0"/>
                    <a:ea typeface="Open Sans" panose="020B0606030504020204" pitchFamily="34" charset="0"/>
                    <a:cs typeface="Open Sans" panose="020B0606030504020204" pitchFamily="34" charset="0"/>
                  </a:rPr>
                  <a:t>Regression Model</a:t>
                </a:r>
              </a:p>
              <a:p>
                <a:pPr algn="ctr" eaLnBrk="0" fontAlgn="base" hangingPunct="0">
                  <a:spcBef>
                    <a:spcPct val="0"/>
                  </a:spcBef>
                  <a:spcAft>
                    <a:spcPct val="0"/>
                  </a:spcAft>
                  <a:defRPr/>
                </a:pPr>
                <a14:m>
                  <m:oMathPara xmlns:m="http://schemas.openxmlformats.org/officeDocument/2006/math">
                    <m:oMathParaPr>
                      <m:jc m:val="left"/>
                    </m:oMathParaPr>
                    <m:oMath xmlns:m="http://schemas.openxmlformats.org/officeDocument/2006/math">
                      <m:sSub>
                        <m:sSubPr>
                          <m:ctrlPr>
                            <a:rPr lang="en-US" sz="2800" b="1" i="1">
                              <a:solidFill>
                                <a:srgbClr val="0153A5"/>
                              </a:solidFill>
                              <a:latin typeface="Cambria Math" panose="02040503050406030204" pitchFamily="18" charset="0"/>
                            </a:rPr>
                          </m:ctrlPr>
                        </m:sSubPr>
                        <m:e>
                          <m:r>
                            <a:rPr lang="en-US" sz="2800" b="1" i="1">
                              <a:solidFill>
                                <a:srgbClr val="0153A5"/>
                              </a:solidFill>
                              <a:latin typeface="Cambria Math"/>
                            </a:rPr>
                            <m:t>𝒚</m:t>
                          </m:r>
                        </m:e>
                        <m:sub>
                          <m:r>
                            <a:rPr lang="en-US" sz="2800" b="1" i="1">
                              <a:solidFill>
                                <a:srgbClr val="0153A5"/>
                              </a:solidFill>
                              <a:latin typeface="Cambria Math"/>
                            </a:rPr>
                            <m:t>𝒊𝒕</m:t>
                          </m:r>
                        </m:sub>
                      </m:sSub>
                      <m:r>
                        <a:rPr lang="en-US" sz="2800" b="1" i="1">
                          <a:solidFill>
                            <a:srgbClr val="0153A5"/>
                          </a:solidFill>
                          <a:latin typeface="Cambria Math"/>
                        </a:rPr>
                        <m:t>=</m:t>
                      </m:r>
                      <m:r>
                        <a:rPr lang="en-US" sz="2800" b="1" i="1">
                          <a:solidFill>
                            <a:srgbClr val="0153A5"/>
                          </a:solidFill>
                          <a:latin typeface="Cambria Math"/>
                        </a:rPr>
                        <m:t>𝒂</m:t>
                      </m:r>
                      <m:r>
                        <a:rPr lang="en-US" sz="2800" b="1" i="1">
                          <a:solidFill>
                            <a:srgbClr val="0153A5"/>
                          </a:solidFill>
                          <a:latin typeface="Cambria Math"/>
                        </a:rPr>
                        <m:t>+</m:t>
                      </m:r>
                      <m:sSub>
                        <m:sSubPr>
                          <m:ctrlPr>
                            <a:rPr lang="en-US" sz="2800" b="1" i="1">
                              <a:solidFill>
                                <a:srgbClr val="0153A5"/>
                              </a:solidFill>
                              <a:latin typeface="Cambria Math" panose="02040503050406030204" pitchFamily="18" charset="0"/>
                            </a:rPr>
                          </m:ctrlPr>
                        </m:sSubPr>
                        <m:e>
                          <m:r>
                            <a:rPr lang="en-US" sz="2800" b="1" i="1">
                              <a:solidFill>
                                <a:srgbClr val="0153A5"/>
                              </a:solidFill>
                              <a:latin typeface="Cambria Math"/>
                            </a:rPr>
                            <m:t>𝑲𝑫</m:t>
                          </m:r>
                        </m:e>
                        <m:sub>
                          <m:r>
                            <a:rPr lang="en-US" sz="2800" b="1" i="1">
                              <a:solidFill>
                                <a:srgbClr val="0153A5"/>
                              </a:solidFill>
                              <a:latin typeface="Cambria Math"/>
                            </a:rPr>
                            <m:t>𝟏</m:t>
                          </m:r>
                        </m:sub>
                      </m:sSub>
                      <m:r>
                        <a:rPr lang="en-US" sz="2800" b="1" i="1">
                          <a:solidFill>
                            <a:srgbClr val="0153A5"/>
                          </a:solidFill>
                          <a:latin typeface="Cambria Math"/>
                        </a:rPr>
                        <m:t>+</m:t>
                      </m:r>
                      <m:sSub>
                        <m:sSubPr>
                          <m:ctrlPr>
                            <a:rPr lang="en-US" sz="2800" b="1" i="1">
                              <a:solidFill>
                                <a:srgbClr val="0153A5"/>
                              </a:solidFill>
                              <a:latin typeface="Cambria Math" panose="02040503050406030204" pitchFamily="18" charset="0"/>
                            </a:rPr>
                          </m:ctrlPr>
                        </m:sSubPr>
                        <m:e>
                          <m:r>
                            <a:rPr lang="en-US" sz="2800" b="1" i="1">
                              <a:solidFill>
                                <a:srgbClr val="0153A5"/>
                              </a:solidFill>
                              <a:latin typeface="Cambria Math"/>
                            </a:rPr>
                            <m:t>𝑲𝑫</m:t>
                          </m:r>
                        </m:e>
                        <m:sub>
                          <m:r>
                            <a:rPr lang="en-US" sz="2800" b="1" i="1">
                              <a:solidFill>
                                <a:srgbClr val="0153A5"/>
                              </a:solidFill>
                              <a:latin typeface="Cambria Math"/>
                            </a:rPr>
                            <m:t>𝟐</m:t>
                          </m:r>
                        </m:sub>
                      </m:sSub>
                      <m:r>
                        <a:rPr lang="en-US" sz="2800" b="1" i="1">
                          <a:solidFill>
                            <a:srgbClr val="0153A5"/>
                          </a:solidFill>
                          <a:latin typeface="Cambria Math"/>
                        </a:rPr>
                        <m:t>+</m:t>
                      </m:r>
                      <m:r>
                        <a:rPr lang="en-US" sz="2800" b="1" i="1">
                          <a:solidFill>
                            <a:srgbClr val="0153A5"/>
                          </a:solidFill>
                          <a:latin typeface="Cambria Math"/>
                        </a:rPr>
                        <m:t>𝒃</m:t>
                      </m:r>
                      <m:sSub>
                        <m:sSubPr>
                          <m:ctrlPr>
                            <a:rPr lang="en-US" sz="2800" b="1" i="1">
                              <a:solidFill>
                                <a:srgbClr val="0153A5"/>
                              </a:solidFill>
                              <a:latin typeface="Cambria Math" panose="02040503050406030204" pitchFamily="18" charset="0"/>
                            </a:rPr>
                          </m:ctrlPr>
                        </m:sSubPr>
                        <m:e>
                          <m:r>
                            <a:rPr lang="en-US" sz="2800" b="1" i="1">
                              <a:solidFill>
                                <a:srgbClr val="0153A5"/>
                              </a:solidFill>
                              <a:latin typeface="Cambria Math"/>
                            </a:rPr>
                            <m:t>𝑿</m:t>
                          </m:r>
                        </m:e>
                        <m:sub>
                          <m:r>
                            <a:rPr lang="en-US" sz="2800" b="1" i="1">
                              <a:solidFill>
                                <a:srgbClr val="0153A5"/>
                              </a:solidFill>
                              <a:latin typeface="Cambria Math"/>
                            </a:rPr>
                            <m:t>𝒊𝒕</m:t>
                          </m:r>
                        </m:sub>
                      </m:sSub>
                      <m:r>
                        <a:rPr lang="en-US" sz="2800" b="1" i="1">
                          <a:solidFill>
                            <a:srgbClr val="0153A5"/>
                          </a:solidFill>
                          <a:latin typeface="Cambria Math"/>
                        </a:rPr>
                        <m:t>+</m:t>
                      </m:r>
                      <m:sSub>
                        <m:sSubPr>
                          <m:ctrlPr>
                            <a:rPr lang="en-US" sz="2800" b="1" i="1">
                              <a:solidFill>
                                <a:srgbClr val="0153A5"/>
                              </a:solidFill>
                              <a:latin typeface="Cambria Math" panose="02040503050406030204" pitchFamily="18" charset="0"/>
                            </a:rPr>
                          </m:ctrlPr>
                        </m:sSubPr>
                        <m:e>
                          <m:r>
                            <a:rPr lang="en-US" sz="2800" b="1" i="1">
                              <a:solidFill>
                                <a:srgbClr val="0153A5"/>
                              </a:solidFill>
                              <a:latin typeface="Cambria Math"/>
                              <a:ea typeface="Cambria Math"/>
                            </a:rPr>
                            <m:t>𝜺</m:t>
                          </m:r>
                        </m:e>
                        <m:sub>
                          <m:r>
                            <a:rPr lang="en-US" sz="2800" b="1" i="1">
                              <a:solidFill>
                                <a:srgbClr val="0153A5"/>
                              </a:solidFill>
                              <a:latin typeface="Cambria Math"/>
                            </a:rPr>
                            <m:t>𝒊𝒕</m:t>
                          </m:r>
                        </m:sub>
                      </m:sSub>
                    </m:oMath>
                  </m:oMathPara>
                </a14:m>
                <a:endParaRPr lang="en-US" sz="2800" b="1" dirty="0">
                  <a:latin typeface="Open Sans" panose="020B0606030504020204" pitchFamily="34" charset="0"/>
                  <a:ea typeface="Open Sans" panose="020B0606030504020204" pitchFamily="34" charset="0"/>
                  <a:cs typeface="Open Sans" panose="020B0606030504020204" pitchFamily="34" charset="0"/>
                </a:endParaRPr>
              </a:p>
              <a:p>
                <a:pPr algn="ctr" eaLnBrk="0" fontAlgn="base" hangingPunct="0">
                  <a:spcBef>
                    <a:spcPct val="0"/>
                  </a:spcBef>
                  <a:spcAft>
                    <a:spcPct val="0"/>
                  </a:spcAft>
                  <a:defRPr/>
                </a:pPr>
                <a:endParaRPr lang="en-US" sz="2800" b="1" dirty="0">
                  <a:latin typeface="Open Sans" panose="020B0606030504020204" pitchFamily="34" charset="0"/>
                  <a:ea typeface="Open Sans" panose="020B0606030504020204" pitchFamily="34" charset="0"/>
                  <a:cs typeface="Open Sans" panose="020B0606030504020204" pitchFamily="34" charset="0"/>
                </a:endParaRPr>
              </a:p>
              <a:p>
                <a:pPr eaLnBrk="0" fontAlgn="base" hangingPunct="0">
                  <a:spcBef>
                    <a:spcPct val="0"/>
                  </a:spcBef>
                  <a:spcAft>
                    <a:spcPct val="0"/>
                  </a:spcAft>
                  <a:defRPr/>
                </a:pPr>
                <a:r>
                  <a:rPr lang="en-US" sz="2800" b="1" i="1" dirty="0">
                    <a:latin typeface="Open Sans" panose="020B0606030504020204" pitchFamily="34" charset="0"/>
                    <a:ea typeface="Open Sans" panose="020B0606030504020204" pitchFamily="34" charset="0"/>
                    <a:cs typeface="Open Sans" panose="020B0606030504020204" pitchFamily="34" charset="0"/>
                  </a:rPr>
                  <a:t>KD</a:t>
                </a:r>
                <a:r>
                  <a:rPr lang="en-US" sz="2800" b="1" dirty="0">
                    <a:latin typeface="Open Sans" panose="020B0606030504020204" pitchFamily="34" charset="0"/>
                    <a:ea typeface="Open Sans" panose="020B0606030504020204" pitchFamily="34" charset="0"/>
                    <a:cs typeface="Open Sans" panose="020B0606030504020204" pitchFamily="34" charset="0"/>
                  </a:rPr>
                  <a:t>: Keyword dummy variables</a:t>
                </a:r>
                <a:endParaRPr lang="en-US" sz="2800" b="1" i="1" dirty="0">
                  <a:latin typeface="Open Sans" panose="020B0606030504020204" pitchFamily="34" charset="0"/>
                  <a:ea typeface="Open Sans" panose="020B0606030504020204" pitchFamily="34" charset="0"/>
                  <a:cs typeface="Open Sans" panose="020B0606030504020204" pitchFamily="34"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133583" y="1556292"/>
                <a:ext cx="5649686" cy="1815882"/>
              </a:xfrm>
              <a:prstGeom prst="rect">
                <a:avLst/>
              </a:prstGeom>
              <a:blipFill>
                <a:blip r:embed="rId5"/>
                <a:stretch>
                  <a:fillRect l="-2265" t="-3356" r="-431" b="-838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TextBox 10"/>
              <p:cNvSpPr txBox="1"/>
              <p:nvPr/>
            </p:nvSpPr>
            <p:spPr>
              <a:xfrm>
                <a:off x="9301444" y="3718209"/>
                <a:ext cx="2364363" cy="1969770"/>
              </a:xfrm>
              <a:prstGeom prst="rect">
                <a:avLst/>
              </a:prstGeom>
              <a:noFill/>
            </p:spPr>
            <p:txBody>
              <a:bodyPr wrap="square" rtlCol="0">
                <a:spAutoFit/>
              </a:bodyPr>
              <a:lstStyle/>
              <a:p>
                <a:pPr eaLnBrk="0" fontAlgn="base" hangingPunct="0">
                  <a:spcBef>
                    <a:spcPct val="0"/>
                  </a:spcBef>
                  <a:spcAft>
                    <a:spcPct val="0"/>
                  </a:spcAft>
                  <a:defRPr/>
                </a:pPr>
                <a:r>
                  <a:rPr lang="en-US" sz="2400" b="1" dirty="0">
                    <a:latin typeface="Open Sans" panose="020B0606030504020204" pitchFamily="34" charset="0"/>
                    <a:ea typeface="Open Sans" panose="020B0606030504020204" pitchFamily="34" charset="0"/>
                    <a:cs typeface="Open Sans" panose="020B0606030504020204" pitchFamily="34" charset="0"/>
                  </a:rPr>
                  <a:t>Fixed effects f</a:t>
                </a:r>
                <a14:m>
                  <m:oMath xmlns:m="http://schemas.openxmlformats.org/officeDocument/2006/math">
                    <m:r>
                      <a:rPr lang="en-US" sz="2400" b="1">
                        <a:latin typeface="Cambria Math"/>
                      </a:rPr>
                      <m:t>𝐨𝐫</m:t>
                    </m:r>
                  </m:oMath>
                </a14:m>
                <a:r>
                  <a:rPr lang="en-US" sz="2400" b="1" dirty="0">
                    <a:latin typeface="Open Sans" panose="020B0606030504020204" pitchFamily="34" charset="0"/>
                    <a:ea typeface="Open Sans" panose="020B0606030504020204" pitchFamily="34" charset="0"/>
                    <a:cs typeface="Open Sans" panose="020B0606030504020204" pitchFamily="34" charset="0"/>
                  </a:rPr>
                  <a:t> keyword </a:t>
                </a:r>
                <a14:m>
                  <m:oMath xmlns:m="http://schemas.openxmlformats.org/officeDocument/2006/math">
                    <m:r>
                      <a:rPr lang="en-US" sz="2400" b="1" i="1" dirty="0" smtClean="0">
                        <a:solidFill>
                          <a:srgbClr val="0153A5"/>
                        </a:solidFill>
                        <a:latin typeface="Cambria Math" panose="02040503050406030204" pitchFamily="18" charset="0"/>
                        <a:ea typeface="Open Sans" panose="020B0606030504020204" pitchFamily="34" charset="0"/>
                        <a:cs typeface="Open Sans" panose="020B0606030504020204" pitchFamily="34" charset="0"/>
                      </a:rPr>
                      <m:t>𝒊</m:t>
                    </m:r>
                  </m:oMath>
                </a14:m>
                <a:endParaRPr lang="en-US" sz="2400" b="1" i="1" dirty="0">
                  <a:solidFill>
                    <a:srgbClr val="0153A5"/>
                  </a:solidFill>
                  <a:latin typeface="Open Sans" panose="020B0606030504020204" pitchFamily="34" charset="0"/>
                  <a:ea typeface="Open Sans" panose="020B0606030504020204" pitchFamily="34" charset="0"/>
                  <a:cs typeface="Open Sans" panose="020B0606030504020204" pitchFamily="34" charset="0"/>
                </a:endParaRPr>
              </a:p>
              <a:p>
                <a:pPr eaLnBrk="0" fontAlgn="base" hangingPunct="0">
                  <a:spcBef>
                    <a:spcPct val="0"/>
                  </a:spcBef>
                  <a:spcAft>
                    <a:spcPct val="0"/>
                  </a:spcAft>
                  <a:defRPr/>
                </a:pPr>
                <a:endParaRPr lang="en-US" sz="1100" b="1" i="1" dirty="0">
                  <a:solidFill>
                    <a:srgbClr val="0153A5"/>
                  </a:solidFill>
                  <a:latin typeface="Open Sans" panose="020B0606030504020204" pitchFamily="34" charset="0"/>
                  <a:ea typeface="Open Sans" panose="020B0606030504020204" pitchFamily="34" charset="0"/>
                  <a:cs typeface="Open Sans" panose="020B0606030504020204" pitchFamily="34" charset="0"/>
                </a:endParaRPr>
              </a:p>
              <a:p>
                <a:pPr eaLnBrk="0" fontAlgn="base" hangingPunct="0">
                  <a:spcBef>
                    <a:spcPct val="0"/>
                  </a:spcBef>
                  <a:spcAft>
                    <a:spcPct val="0"/>
                  </a:spcAft>
                  <a:defRPr/>
                </a:pPr>
                <a14:m>
                  <m:oMathPara xmlns:m="http://schemas.openxmlformats.org/officeDocument/2006/math">
                    <m:oMathParaPr>
                      <m:jc m:val="left"/>
                    </m:oMathParaPr>
                    <m:oMath xmlns:m="http://schemas.openxmlformats.org/officeDocument/2006/math">
                      <m:sSub>
                        <m:sSubPr>
                          <m:ctrlPr>
                            <a:rPr lang="en-US" sz="2000" b="1" i="1">
                              <a:solidFill>
                                <a:srgbClr val="0153A5"/>
                              </a:solidFill>
                              <a:latin typeface="Cambria Math" panose="02040503050406030204" pitchFamily="18" charset="0"/>
                            </a:rPr>
                          </m:ctrlPr>
                        </m:sSubPr>
                        <m:e>
                          <m:r>
                            <a:rPr lang="en-US" sz="2000" b="1" i="1">
                              <a:solidFill>
                                <a:srgbClr val="0153A5"/>
                              </a:solidFill>
                              <a:latin typeface="Cambria Math"/>
                            </a:rPr>
                            <m:t>𝒇</m:t>
                          </m:r>
                        </m:e>
                        <m:sub>
                          <m:r>
                            <a:rPr lang="en-US" sz="2000" b="1" i="1">
                              <a:solidFill>
                                <a:srgbClr val="0153A5"/>
                              </a:solidFill>
                              <a:latin typeface="Cambria Math"/>
                            </a:rPr>
                            <m:t>𝟏</m:t>
                          </m:r>
                        </m:sub>
                      </m:sSub>
                      <m:r>
                        <a:rPr lang="en-US" sz="2000" b="1" i="1">
                          <a:solidFill>
                            <a:srgbClr val="0153A5"/>
                          </a:solidFill>
                          <a:latin typeface="Cambria Math"/>
                        </a:rPr>
                        <m:t>=</m:t>
                      </m:r>
                      <m:r>
                        <a:rPr lang="en-US" sz="2000" b="1" i="1">
                          <a:solidFill>
                            <a:srgbClr val="0153A5"/>
                          </a:solidFill>
                          <a:latin typeface="Cambria Math"/>
                        </a:rPr>
                        <m:t>𝒂</m:t>
                      </m:r>
                      <m:r>
                        <a:rPr lang="en-US" sz="2000" b="1" i="1">
                          <a:solidFill>
                            <a:srgbClr val="0153A5"/>
                          </a:solidFill>
                          <a:latin typeface="Cambria Math"/>
                        </a:rPr>
                        <m:t>+</m:t>
                      </m:r>
                      <m:r>
                        <a:rPr lang="en-US" sz="2000" b="1" i="1">
                          <a:solidFill>
                            <a:srgbClr val="0153A5"/>
                          </a:solidFill>
                          <a:latin typeface="Cambria Math"/>
                        </a:rPr>
                        <m:t>𝟎</m:t>
                      </m:r>
                    </m:oMath>
                  </m:oMathPara>
                </a14:m>
                <a:endParaRPr lang="en-US" sz="2000" b="1" dirty="0">
                  <a:solidFill>
                    <a:srgbClr val="0153A5"/>
                  </a:solidFill>
                  <a:latin typeface="Open Sans" panose="020B0606030504020204" pitchFamily="34" charset="0"/>
                  <a:ea typeface="Open Sans" panose="020B0606030504020204" pitchFamily="34" charset="0"/>
                  <a:cs typeface="Open Sans" panose="020B0606030504020204" pitchFamily="34" charset="0"/>
                </a:endParaRPr>
              </a:p>
              <a:p>
                <a:pPr eaLnBrk="0" fontAlgn="base" hangingPunct="0">
                  <a:spcBef>
                    <a:spcPct val="0"/>
                  </a:spcBef>
                  <a:spcAft>
                    <a:spcPct val="0"/>
                  </a:spcAft>
                  <a:defRPr/>
                </a:pPr>
                <a14:m>
                  <m:oMathPara xmlns:m="http://schemas.openxmlformats.org/officeDocument/2006/math">
                    <m:oMathParaPr>
                      <m:jc m:val="left"/>
                    </m:oMathParaPr>
                    <m:oMath xmlns:m="http://schemas.openxmlformats.org/officeDocument/2006/math">
                      <m:sSub>
                        <m:sSubPr>
                          <m:ctrlPr>
                            <a:rPr lang="en-US" sz="2000" b="1" i="1">
                              <a:solidFill>
                                <a:srgbClr val="0153A5"/>
                              </a:solidFill>
                              <a:latin typeface="Cambria Math" panose="02040503050406030204" pitchFamily="18" charset="0"/>
                            </a:rPr>
                          </m:ctrlPr>
                        </m:sSubPr>
                        <m:e>
                          <m:r>
                            <a:rPr lang="en-US" sz="2000" b="1" i="1">
                              <a:solidFill>
                                <a:srgbClr val="0153A5"/>
                              </a:solidFill>
                              <a:latin typeface="Cambria Math"/>
                            </a:rPr>
                            <m:t>𝒇</m:t>
                          </m:r>
                        </m:e>
                        <m:sub>
                          <m:r>
                            <a:rPr lang="en-US" sz="2000" b="1" i="1">
                              <a:solidFill>
                                <a:srgbClr val="0153A5"/>
                              </a:solidFill>
                              <a:latin typeface="Cambria Math"/>
                            </a:rPr>
                            <m:t>𝟐</m:t>
                          </m:r>
                        </m:sub>
                      </m:sSub>
                      <m:r>
                        <a:rPr lang="en-US" sz="2000" b="1" i="1">
                          <a:solidFill>
                            <a:srgbClr val="0153A5"/>
                          </a:solidFill>
                          <a:latin typeface="Cambria Math"/>
                        </a:rPr>
                        <m:t>=</m:t>
                      </m:r>
                      <m:r>
                        <a:rPr lang="en-US" sz="2000" b="1" i="1">
                          <a:solidFill>
                            <a:srgbClr val="0153A5"/>
                          </a:solidFill>
                          <a:latin typeface="Cambria Math"/>
                        </a:rPr>
                        <m:t>𝒂</m:t>
                      </m:r>
                      <m:r>
                        <a:rPr lang="en-US" sz="2000" b="1" i="1">
                          <a:solidFill>
                            <a:srgbClr val="0153A5"/>
                          </a:solidFill>
                          <a:latin typeface="Cambria Math"/>
                        </a:rPr>
                        <m:t>+</m:t>
                      </m:r>
                      <m:sSub>
                        <m:sSubPr>
                          <m:ctrlPr>
                            <a:rPr lang="en-US" sz="2000" b="1" i="1">
                              <a:solidFill>
                                <a:srgbClr val="0153A5"/>
                              </a:solidFill>
                              <a:latin typeface="Cambria Math" panose="02040503050406030204" pitchFamily="18" charset="0"/>
                            </a:rPr>
                          </m:ctrlPr>
                        </m:sSubPr>
                        <m:e>
                          <m:r>
                            <a:rPr lang="en-US" sz="2000" b="1" i="1">
                              <a:solidFill>
                                <a:srgbClr val="0153A5"/>
                              </a:solidFill>
                              <a:latin typeface="Cambria Math"/>
                            </a:rPr>
                            <m:t>𝑲𝑫</m:t>
                          </m:r>
                        </m:e>
                        <m:sub>
                          <m:r>
                            <a:rPr lang="en-US" sz="2000" b="1" i="1">
                              <a:solidFill>
                                <a:srgbClr val="0153A5"/>
                              </a:solidFill>
                              <a:latin typeface="Cambria Math"/>
                            </a:rPr>
                            <m:t>𝟏</m:t>
                          </m:r>
                        </m:sub>
                      </m:sSub>
                    </m:oMath>
                  </m:oMathPara>
                </a14:m>
                <a:endParaRPr lang="en-US" sz="2000" b="1" i="1" dirty="0">
                  <a:solidFill>
                    <a:srgbClr val="0153A5"/>
                  </a:solidFill>
                  <a:latin typeface="Open Sans" panose="020B0606030504020204" pitchFamily="34" charset="0"/>
                  <a:ea typeface="Open Sans" panose="020B0606030504020204" pitchFamily="34" charset="0"/>
                  <a:cs typeface="Open Sans" panose="020B0606030504020204" pitchFamily="34" charset="0"/>
                </a:endParaRPr>
              </a:p>
              <a:p>
                <a:pPr eaLnBrk="0" fontAlgn="base" hangingPunct="0">
                  <a:spcBef>
                    <a:spcPct val="0"/>
                  </a:spcBef>
                  <a:spcAft>
                    <a:spcPct val="0"/>
                  </a:spcAft>
                  <a:defRPr/>
                </a:pPr>
                <a14:m>
                  <m:oMathPara xmlns:m="http://schemas.openxmlformats.org/officeDocument/2006/math">
                    <m:oMathParaPr>
                      <m:jc m:val="left"/>
                    </m:oMathParaPr>
                    <m:oMath xmlns:m="http://schemas.openxmlformats.org/officeDocument/2006/math">
                      <m:sSub>
                        <m:sSubPr>
                          <m:ctrlPr>
                            <a:rPr lang="en-US" sz="2000" b="1" i="1">
                              <a:solidFill>
                                <a:srgbClr val="0153A5"/>
                              </a:solidFill>
                              <a:latin typeface="Cambria Math" panose="02040503050406030204" pitchFamily="18" charset="0"/>
                            </a:rPr>
                          </m:ctrlPr>
                        </m:sSubPr>
                        <m:e>
                          <m:r>
                            <a:rPr lang="en-US" sz="2000" b="1" i="1">
                              <a:solidFill>
                                <a:srgbClr val="0153A5"/>
                              </a:solidFill>
                              <a:latin typeface="Cambria Math"/>
                            </a:rPr>
                            <m:t>𝒇</m:t>
                          </m:r>
                        </m:e>
                        <m:sub>
                          <m:r>
                            <a:rPr lang="en-US" sz="2000" b="1" i="1">
                              <a:solidFill>
                                <a:srgbClr val="0153A5"/>
                              </a:solidFill>
                              <a:latin typeface="Cambria Math"/>
                            </a:rPr>
                            <m:t>𝟑</m:t>
                          </m:r>
                        </m:sub>
                      </m:sSub>
                      <m:r>
                        <a:rPr lang="en-US" sz="2000" b="1" i="1">
                          <a:solidFill>
                            <a:srgbClr val="0153A5"/>
                          </a:solidFill>
                          <a:latin typeface="Cambria Math"/>
                        </a:rPr>
                        <m:t>=</m:t>
                      </m:r>
                      <m:r>
                        <a:rPr lang="en-US" sz="2000" b="1" i="1">
                          <a:solidFill>
                            <a:srgbClr val="0153A5"/>
                          </a:solidFill>
                          <a:latin typeface="Cambria Math"/>
                        </a:rPr>
                        <m:t>𝒂</m:t>
                      </m:r>
                      <m:r>
                        <a:rPr lang="en-US" sz="2000" b="1" i="1">
                          <a:solidFill>
                            <a:srgbClr val="0153A5"/>
                          </a:solidFill>
                          <a:latin typeface="Cambria Math"/>
                        </a:rPr>
                        <m:t>+</m:t>
                      </m:r>
                      <m:sSub>
                        <m:sSubPr>
                          <m:ctrlPr>
                            <a:rPr lang="en-US" sz="2000" b="1" i="1">
                              <a:solidFill>
                                <a:srgbClr val="0153A5"/>
                              </a:solidFill>
                              <a:latin typeface="Cambria Math" panose="02040503050406030204" pitchFamily="18" charset="0"/>
                            </a:rPr>
                          </m:ctrlPr>
                        </m:sSubPr>
                        <m:e>
                          <m:r>
                            <a:rPr lang="en-US" sz="2000" b="1" i="1">
                              <a:solidFill>
                                <a:srgbClr val="0153A5"/>
                              </a:solidFill>
                              <a:latin typeface="Cambria Math"/>
                            </a:rPr>
                            <m:t>𝑲𝑫</m:t>
                          </m:r>
                        </m:e>
                        <m:sub>
                          <m:r>
                            <a:rPr lang="en-US" sz="2000" b="1" i="1">
                              <a:solidFill>
                                <a:srgbClr val="0153A5"/>
                              </a:solidFill>
                              <a:latin typeface="Cambria Math"/>
                            </a:rPr>
                            <m:t>𝟐</m:t>
                          </m:r>
                        </m:sub>
                      </m:sSub>
                    </m:oMath>
                  </m:oMathPara>
                </a14:m>
                <a:endParaRPr lang="en-US" sz="2000" b="1" dirty="0">
                  <a:latin typeface="Open Sans" panose="020B0606030504020204" pitchFamily="34" charset="0"/>
                  <a:ea typeface="Open Sans" panose="020B0606030504020204" pitchFamily="34" charset="0"/>
                  <a:cs typeface="Open Sans" panose="020B0606030504020204" pitchFamily="34" charset="0"/>
                </a:endParaRPr>
              </a:p>
            </p:txBody>
          </p:sp>
        </mc:Choice>
        <mc:Fallback>
          <p:sp>
            <p:nvSpPr>
              <p:cNvPr id="11" name="TextBox 10"/>
              <p:cNvSpPr txBox="1">
                <a:spLocks noRot="1" noChangeAspect="1" noMove="1" noResize="1" noEditPoints="1" noAdjustHandles="1" noChangeArrowheads="1" noChangeShapeType="1" noTextEdit="1"/>
              </p:cNvSpPr>
              <p:nvPr/>
            </p:nvSpPr>
            <p:spPr>
              <a:xfrm>
                <a:off x="9301444" y="3718209"/>
                <a:ext cx="2364363" cy="1969770"/>
              </a:xfrm>
              <a:prstGeom prst="rect">
                <a:avLst/>
              </a:prstGeom>
              <a:blipFill>
                <a:blip r:embed="rId6"/>
                <a:stretch>
                  <a:fillRect l="-4124" t="-2477"/>
                </a:stretch>
              </a:blipFill>
            </p:spPr>
            <p:txBody>
              <a:bodyPr/>
              <a:lstStyle/>
              <a:p>
                <a:r>
                  <a:rPr lang="en-US">
                    <a:noFill/>
                  </a:rPr>
                  <a:t> </a:t>
                </a:r>
              </a:p>
            </p:txBody>
          </p:sp>
        </mc:Fallback>
      </mc:AlternateContent>
      <p:cxnSp>
        <p:nvCxnSpPr>
          <p:cNvPr id="12" name="Straight Connector 11"/>
          <p:cNvCxnSpPr/>
          <p:nvPr/>
        </p:nvCxnSpPr>
        <p:spPr bwMode="auto">
          <a:xfrm>
            <a:off x="2443588" y="4695327"/>
            <a:ext cx="3891403" cy="0"/>
          </a:xfrm>
          <a:prstGeom prst="line">
            <a:avLst/>
          </a:prstGeom>
          <a:solidFill>
            <a:schemeClr val="bg1"/>
          </a:solidFill>
          <a:ln w="25400" cap="flat" cmpd="sng" algn="ctr">
            <a:solidFill>
              <a:schemeClr val="bg1">
                <a:lumMod val="65000"/>
              </a:schemeClr>
            </a:solidFill>
            <a:prstDash val="dash"/>
            <a:round/>
            <a:headEnd type="none" w="sm" len="sm"/>
            <a:tailEnd type="none" w="sm" len="sm"/>
          </a:ln>
          <a:effectLst/>
        </p:spPr>
      </p:cxnSp>
      <p:pic>
        <p:nvPicPr>
          <p:cNvPr id="4" name="Picture 3">
            <a:extLst>
              <a:ext uri="{FF2B5EF4-FFF2-40B4-BE49-F238E27FC236}">
                <a16:creationId xmlns:a16="http://schemas.microsoft.com/office/drawing/2014/main" id="{7C16BF7B-6F36-4DDD-83EF-FA03D01953BC}"/>
              </a:ext>
            </a:extLst>
          </p:cNvPr>
          <p:cNvPicPr>
            <a:picLocks noChangeAspect="1"/>
          </p:cNvPicPr>
          <p:nvPr/>
        </p:nvPicPr>
        <p:blipFill>
          <a:blip r:embed="rId7"/>
          <a:stretch>
            <a:fillRect/>
          </a:stretch>
        </p:blipFill>
        <p:spPr>
          <a:xfrm>
            <a:off x="149490" y="3602133"/>
            <a:ext cx="2705478" cy="1066949"/>
          </a:xfrm>
          <a:prstGeom prst="rect">
            <a:avLst/>
          </a:prstGeom>
        </p:spPr>
      </p:pic>
      <p:sp>
        <p:nvSpPr>
          <p:cNvPr id="13" name="Rectangle: Rounded Corners 12">
            <a:extLst>
              <a:ext uri="{FF2B5EF4-FFF2-40B4-BE49-F238E27FC236}">
                <a16:creationId xmlns:a16="http://schemas.microsoft.com/office/drawing/2014/main" id="{06352322-2352-454D-BDEC-B613A81EEE04}"/>
              </a:ext>
            </a:extLst>
          </p:cNvPr>
          <p:cNvSpPr/>
          <p:nvPr/>
        </p:nvSpPr>
        <p:spPr bwMode="auto">
          <a:xfrm>
            <a:off x="9244554" y="4636278"/>
            <a:ext cx="1829145" cy="997913"/>
          </a:xfrm>
          <a:prstGeom prst="roundRect">
            <a:avLst/>
          </a:prstGeom>
          <a:noFill/>
          <a:ln w="57150" cap="flat" cmpd="sng" algn="ctr">
            <a:solidFill>
              <a:srgbClr val="C00000"/>
            </a:solidFill>
            <a:prstDash val="solid"/>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p:pic>
        <p:nvPicPr>
          <p:cNvPr id="14" name="Picture 13">
            <a:extLst>
              <a:ext uri="{FF2B5EF4-FFF2-40B4-BE49-F238E27FC236}">
                <a16:creationId xmlns:a16="http://schemas.microsoft.com/office/drawing/2014/main" id="{6B1574C1-93C0-49BE-A328-DC49C4CF3D1D}"/>
              </a:ext>
            </a:extLst>
          </p:cNvPr>
          <p:cNvPicPr>
            <a:picLocks noChangeAspect="1"/>
          </p:cNvPicPr>
          <p:nvPr/>
        </p:nvPicPr>
        <p:blipFill>
          <a:blip r:embed="rId8"/>
          <a:stretch>
            <a:fillRect/>
          </a:stretch>
        </p:blipFill>
        <p:spPr>
          <a:xfrm>
            <a:off x="-193637" y="611717"/>
            <a:ext cx="5976906" cy="944575"/>
          </a:xfrm>
          <a:prstGeom prst="rect">
            <a:avLst/>
          </a:prstGeom>
        </p:spPr>
      </p:pic>
      <p:sp>
        <p:nvSpPr>
          <p:cNvPr id="3" name="TextBox 2">
            <a:extLst>
              <a:ext uri="{FF2B5EF4-FFF2-40B4-BE49-F238E27FC236}">
                <a16:creationId xmlns:a16="http://schemas.microsoft.com/office/drawing/2014/main" id="{DC8A5E3B-4B52-4B95-A078-ACE4C6387374}"/>
              </a:ext>
            </a:extLst>
          </p:cNvPr>
          <p:cNvSpPr txBox="1"/>
          <p:nvPr/>
        </p:nvSpPr>
        <p:spPr>
          <a:xfrm>
            <a:off x="6334991" y="5599209"/>
            <a:ext cx="593335" cy="369332"/>
          </a:xfrm>
          <a:prstGeom prst="rect">
            <a:avLst/>
          </a:prstGeom>
          <a:noFill/>
        </p:spPr>
        <p:txBody>
          <a:bodyPr wrap="square" rtlCol="0">
            <a:spAutoFit/>
          </a:bodyPr>
          <a:lstStyle/>
          <a:p>
            <a:r>
              <a:rPr lang="en-US" sz="1800" dirty="0"/>
              <a:t>f3</a:t>
            </a:r>
          </a:p>
        </p:txBody>
      </p:sp>
      <p:sp>
        <p:nvSpPr>
          <p:cNvPr id="5" name="Rectangle: Rounded Corners 4">
            <a:extLst>
              <a:ext uri="{FF2B5EF4-FFF2-40B4-BE49-F238E27FC236}">
                <a16:creationId xmlns:a16="http://schemas.microsoft.com/office/drawing/2014/main" id="{55864F2C-F76F-4FC3-90AE-8FE76CA0665F}"/>
              </a:ext>
            </a:extLst>
          </p:cNvPr>
          <p:cNvSpPr/>
          <p:nvPr/>
        </p:nvSpPr>
        <p:spPr bwMode="auto">
          <a:xfrm>
            <a:off x="2325362" y="823566"/>
            <a:ext cx="529606" cy="617674"/>
          </a:xfrm>
          <a:prstGeom prst="roundRect">
            <a:avLst/>
          </a:prstGeom>
          <a:noFill/>
          <a:ln w="38100" cap="flat" cmpd="sng" algn="ctr">
            <a:solidFill>
              <a:srgbClr val="C00000"/>
            </a:solidFill>
            <a:prstDash val="solid"/>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p:sp>
        <p:nvSpPr>
          <p:cNvPr id="15" name="Rectangle: Rounded Corners 14">
            <a:extLst>
              <a:ext uri="{FF2B5EF4-FFF2-40B4-BE49-F238E27FC236}">
                <a16:creationId xmlns:a16="http://schemas.microsoft.com/office/drawing/2014/main" id="{15E7D9EB-69BE-4B03-9700-A4DB011C2639}"/>
              </a:ext>
            </a:extLst>
          </p:cNvPr>
          <p:cNvSpPr/>
          <p:nvPr/>
        </p:nvSpPr>
        <p:spPr bwMode="auto">
          <a:xfrm>
            <a:off x="1696585" y="1995491"/>
            <a:ext cx="2027627" cy="547873"/>
          </a:xfrm>
          <a:prstGeom prst="roundRect">
            <a:avLst/>
          </a:prstGeom>
          <a:noFill/>
          <a:ln w="38100" cap="flat" cmpd="sng" algn="ctr">
            <a:solidFill>
              <a:srgbClr val="C00000"/>
            </a:solidFill>
            <a:prstDash val="solid"/>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p:sp>
        <p:nvSpPr>
          <p:cNvPr id="16" name="TextBox 15">
            <a:extLst>
              <a:ext uri="{FF2B5EF4-FFF2-40B4-BE49-F238E27FC236}">
                <a16:creationId xmlns:a16="http://schemas.microsoft.com/office/drawing/2014/main" id="{D0EC685E-C641-4C18-A530-2B460A7C136D}"/>
              </a:ext>
            </a:extLst>
          </p:cNvPr>
          <p:cNvSpPr txBox="1"/>
          <p:nvPr/>
        </p:nvSpPr>
        <p:spPr>
          <a:xfrm>
            <a:off x="7573754" y="5741767"/>
            <a:ext cx="4477407" cy="1323439"/>
          </a:xfrm>
          <a:prstGeom prst="rect">
            <a:avLst/>
          </a:prstGeom>
          <a:noFill/>
        </p:spPr>
        <p:txBody>
          <a:bodyPr wrap="square">
            <a:spAutoFit/>
          </a:bodyPr>
          <a:lstStyle/>
          <a:p>
            <a:r>
              <a:rPr lang="en-US" sz="1600" b="1" i="1" dirty="0">
                <a:solidFill>
                  <a:srgbClr val="0153A5"/>
                </a:solidFill>
                <a:latin typeface="Open Sans" panose="020B0606030504020204" pitchFamily="34" charset="0"/>
                <a:ea typeface="Open Sans" panose="020B0606030504020204" pitchFamily="34" charset="0"/>
                <a:cs typeface="Open Sans" panose="020B0606030504020204" pitchFamily="34" charset="0"/>
              </a:rPr>
              <a:t>KWD1 do not have an </a:t>
            </a:r>
            <a:r>
              <a:rPr lang="en-US" sz="1600" b="1" i="1" dirty="0" err="1">
                <a:solidFill>
                  <a:srgbClr val="0153A5"/>
                </a:solidFill>
                <a:latin typeface="Open Sans" panose="020B0606030504020204" pitchFamily="34" charset="0"/>
                <a:ea typeface="Open Sans" panose="020B0606030504020204" pitchFamily="34" charset="0"/>
                <a:cs typeface="Open Sans" panose="020B0606030504020204" pitchFamily="34" charset="0"/>
              </a:rPr>
              <a:t>an</a:t>
            </a:r>
            <a:r>
              <a:rPr lang="en-US" sz="1600" b="1" i="1" dirty="0">
                <a:solidFill>
                  <a:srgbClr val="0153A5"/>
                </a:solidFill>
                <a:latin typeface="Open Sans" panose="020B0606030504020204" pitchFamily="34" charset="0"/>
                <a:ea typeface="Open Sans" panose="020B0606030504020204" pitchFamily="34" charset="0"/>
                <a:cs typeface="Open Sans" panose="020B0606030504020204" pitchFamily="34" charset="0"/>
              </a:rPr>
              <a:t> dummy variable </a:t>
            </a:r>
            <a:r>
              <a:rPr lang="en-US" sz="1600" b="1" i="1" dirty="0"/>
              <a:t>C</a:t>
            </a:r>
            <a:r>
              <a:rPr lang="en-US" sz="1600" b="1" i="1" baseline="-25000" dirty="0"/>
              <a:t>i</a:t>
            </a:r>
            <a:r>
              <a:rPr lang="en-US" sz="1200" b="1" baseline="-25000" dirty="0"/>
              <a:t>  </a:t>
            </a:r>
          </a:p>
          <a:p>
            <a:r>
              <a:rPr lang="en-US" sz="1600" b="1" i="1" dirty="0">
                <a:solidFill>
                  <a:srgbClr val="0153A5"/>
                </a:solidFill>
                <a:latin typeface="Open Sans" panose="020B0606030504020204" pitchFamily="34" charset="0"/>
                <a:ea typeface="Open Sans" panose="020B0606030504020204" pitchFamily="34" charset="0"/>
                <a:cs typeface="Open Sans" panose="020B0606030504020204" pitchFamily="34" charset="0"/>
              </a:rPr>
              <a:t>KD1 is the dummy variable for KWD2</a:t>
            </a:r>
          </a:p>
          <a:p>
            <a:r>
              <a:rPr lang="en-US" sz="1600" b="1" i="1" dirty="0">
                <a:solidFill>
                  <a:srgbClr val="0153A5"/>
                </a:solidFill>
                <a:latin typeface="Open Sans" panose="020B0606030504020204" pitchFamily="34" charset="0"/>
                <a:ea typeface="Open Sans" panose="020B0606030504020204" pitchFamily="34" charset="0"/>
                <a:cs typeface="Open Sans" panose="020B0606030504020204" pitchFamily="34" charset="0"/>
              </a:rPr>
              <a:t>KD2 is the dummy variable for KWD3</a:t>
            </a:r>
          </a:p>
          <a:p>
            <a:endParaRPr lang="en-US" sz="1600" b="1" i="1" dirty="0">
              <a:solidFill>
                <a:srgbClr val="0153A5"/>
              </a:solidFill>
              <a:latin typeface="Open Sans" panose="020B0606030504020204" pitchFamily="34" charset="0"/>
              <a:ea typeface="Open Sans" panose="020B0606030504020204" pitchFamily="34" charset="0"/>
              <a:cs typeface="Open Sans" panose="020B0606030504020204" pitchFamily="34" charset="0"/>
            </a:endParaRPr>
          </a:p>
          <a:p>
            <a:endParaRPr lang="en-US" sz="1600" dirty="0"/>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344A4FEF-CC5F-43D6-BD18-F77CA315C43D}"/>
                  </a:ext>
                </a:extLst>
              </p:cNvPr>
              <p:cNvSpPr txBox="1"/>
              <p:nvPr/>
            </p:nvSpPr>
            <p:spPr>
              <a:xfrm>
                <a:off x="5542902" y="4695327"/>
                <a:ext cx="9881449" cy="830997"/>
              </a:xfrm>
              <a:prstGeom prst="rect">
                <a:avLst/>
              </a:prstGeom>
              <a:noFill/>
            </p:spPr>
            <p:txBody>
              <a:bodyPr wrap="square">
                <a:spAutoFit/>
              </a:bodyPr>
              <a:lstStyle/>
              <a:p>
                <a:r>
                  <a:rPr lang="en-US" sz="1600" b="1" dirty="0">
                    <a:solidFill>
                      <a:srgbClr val="0153A5"/>
                    </a:solidFill>
                    <a:sym typeface="Wingdings" panose="05000000000000000000" pitchFamily="2" charset="2"/>
                  </a:rPr>
                  <a:t> </a:t>
                </a:r>
                <a14:m>
                  <m:oMath xmlns:m="http://schemas.openxmlformats.org/officeDocument/2006/math">
                    <m:sSub>
                      <m:sSubPr>
                        <m:ctrlPr>
                          <a:rPr lang="en-US" sz="1600" b="1" i="1" smtClean="0">
                            <a:solidFill>
                              <a:srgbClr val="0153A5"/>
                            </a:solidFill>
                            <a:latin typeface="Cambria Math" panose="02040503050406030204" pitchFamily="18" charset="0"/>
                          </a:rPr>
                        </m:ctrlPr>
                      </m:sSubPr>
                      <m:e>
                        <m:r>
                          <a:rPr lang="en-US" sz="1600" b="1" i="1">
                            <a:solidFill>
                              <a:srgbClr val="0153A5"/>
                            </a:solidFill>
                            <a:latin typeface="Cambria Math"/>
                          </a:rPr>
                          <m:t>𝒇</m:t>
                        </m:r>
                      </m:e>
                      <m:sub>
                        <m:r>
                          <a:rPr lang="en-US" sz="1600" b="1" i="1">
                            <a:solidFill>
                              <a:srgbClr val="0153A5"/>
                            </a:solidFill>
                            <a:latin typeface="Cambria Math"/>
                          </a:rPr>
                          <m:t>𝟐</m:t>
                        </m:r>
                      </m:sub>
                    </m:sSub>
                    <m:r>
                      <a:rPr lang="en-US" sz="1600" b="1" i="1">
                        <a:solidFill>
                          <a:srgbClr val="0153A5"/>
                        </a:solidFill>
                        <a:latin typeface="Cambria Math"/>
                      </a:rPr>
                      <m:t>=</m:t>
                    </m:r>
                    <m:r>
                      <a:rPr lang="en-US" sz="1600" b="1" i="1">
                        <a:solidFill>
                          <a:srgbClr val="0153A5"/>
                        </a:solidFill>
                        <a:latin typeface="Cambria Math"/>
                      </a:rPr>
                      <m:t>𝒂</m:t>
                    </m:r>
                    <m:r>
                      <a:rPr lang="en-US" sz="1600" b="1" i="1">
                        <a:solidFill>
                          <a:srgbClr val="0153A5"/>
                        </a:solidFill>
                        <a:latin typeface="Cambria Math"/>
                      </a:rPr>
                      <m:t>+</m:t>
                    </m:r>
                    <m:sSub>
                      <m:sSubPr>
                        <m:ctrlPr>
                          <a:rPr lang="en-US" sz="1600" b="1" i="1">
                            <a:solidFill>
                              <a:srgbClr val="0153A5"/>
                            </a:solidFill>
                            <a:latin typeface="Cambria Math" panose="02040503050406030204" pitchFamily="18" charset="0"/>
                          </a:rPr>
                        </m:ctrlPr>
                      </m:sSubPr>
                      <m:e>
                        <m:r>
                          <a:rPr lang="en-US" sz="1600" b="1" i="1">
                            <a:solidFill>
                              <a:srgbClr val="0153A5"/>
                            </a:solidFill>
                            <a:latin typeface="Cambria Math"/>
                          </a:rPr>
                          <m:t>𝑲𝑫</m:t>
                        </m:r>
                      </m:e>
                      <m:sub>
                        <m:r>
                          <a:rPr lang="en-US" sz="1600" b="1" i="1">
                            <a:solidFill>
                              <a:srgbClr val="0153A5"/>
                            </a:solidFill>
                            <a:latin typeface="Cambria Math"/>
                          </a:rPr>
                          <m:t>𝟏</m:t>
                        </m:r>
                      </m:sub>
                    </m:sSub>
                    <m:r>
                      <a:rPr lang="en-US" sz="1600" b="1" i="1" smtClean="0">
                        <a:solidFill>
                          <a:srgbClr val="0153A5"/>
                        </a:solidFill>
                        <a:latin typeface="Cambria Math" panose="02040503050406030204" pitchFamily="18" charset="0"/>
                      </a:rPr>
                      <m:t>=</m:t>
                    </m:r>
                    <m:r>
                      <m:rPr>
                        <m:nor/>
                      </m:rPr>
                      <a:rPr lang="en-US" sz="1600" b="1" dirty="0">
                        <a:solidFill>
                          <a:srgbClr val="C00000"/>
                        </a:solidFill>
                        <a:latin typeface="Arial" panose="020B0604020202020204" pitchFamily="34" charset="0"/>
                        <a:cs typeface="Arial" panose="020B0604020202020204" pitchFamily="34" charset="0"/>
                      </a:rPr>
                      <m:t>6.14543</m:t>
                    </m:r>
                    <m:r>
                      <m:rPr>
                        <m:nor/>
                      </m:rPr>
                      <a:rPr lang="en-US" sz="1600" b="1" i="0" dirty="0" smtClean="0">
                        <a:solidFill>
                          <a:srgbClr val="C00000"/>
                        </a:solidFill>
                        <a:latin typeface="Arial" panose="020B0604020202020204" pitchFamily="34" charset="0"/>
                        <a:cs typeface="Arial" panose="020B0604020202020204" pitchFamily="34" charset="0"/>
                      </a:rPr>
                      <m:t> +</m:t>
                    </m:r>
                    <m:r>
                      <m:rPr>
                        <m:nor/>
                      </m:rPr>
                      <a:rPr lang="en-US" sz="1600" b="1" kern="1200" dirty="0">
                        <a:solidFill>
                          <a:srgbClr val="C00000"/>
                        </a:solidFill>
                        <a:latin typeface="Arial" panose="020B0604020202020204" pitchFamily="34" charset="0"/>
                        <a:cs typeface="Arial" panose="020B0604020202020204" pitchFamily="34" charset="0"/>
                      </a:rPr>
                      <m:t>1.46423</m:t>
                    </m:r>
                  </m:oMath>
                </a14:m>
                <a:endParaRPr lang="en-US" sz="1600" b="1" kern="1200" dirty="0">
                  <a:solidFill>
                    <a:srgbClr val="C00000"/>
                  </a:solidFill>
                  <a:latin typeface="Arial" panose="020B0604020202020204" pitchFamily="34" charset="0"/>
                  <a:cs typeface="Arial" panose="020B0604020202020204" pitchFamily="34" charset="0"/>
                </a:endParaRPr>
              </a:p>
              <a:p>
                <a:endParaRPr lang="en-US" sz="1600" b="1" dirty="0">
                  <a:solidFill>
                    <a:srgbClr val="C00000"/>
                  </a:solidFill>
                  <a:latin typeface="Arial" panose="020B0604020202020204" pitchFamily="34" charset="0"/>
                  <a:cs typeface="Arial" panose="020B0604020202020204" pitchFamily="34" charset="0"/>
                </a:endParaRPr>
              </a:p>
              <a:p>
                <a:endParaRPr lang="en-US" sz="1600" dirty="0"/>
              </a:p>
            </p:txBody>
          </p:sp>
        </mc:Choice>
        <mc:Fallback xmlns="">
          <p:sp>
            <p:nvSpPr>
              <p:cNvPr id="18" name="TextBox 17">
                <a:extLst>
                  <a:ext uri="{FF2B5EF4-FFF2-40B4-BE49-F238E27FC236}">
                    <a16:creationId xmlns:a16="http://schemas.microsoft.com/office/drawing/2014/main" id="{344A4FEF-CC5F-43D6-BD18-F77CA315C43D}"/>
                  </a:ext>
                </a:extLst>
              </p:cNvPr>
              <p:cNvSpPr txBox="1">
                <a:spLocks noRot="1" noChangeAspect="1" noMove="1" noResize="1" noEditPoints="1" noAdjustHandles="1" noChangeArrowheads="1" noChangeShapeType="1" noTextEdit="1"/>
              </p:cNvSpPr>
              <p:nvPr/>
            </p:nvSpPr>
            <p:spPr>
              <a:xfrm>
                <a:off x="5542902" y="4695327"/>
                <a:ext cx="9881449" cy="830997"/>
              </a:xfrm>
              <a:prstGeom prst="rect">
                <a:avLst/>
              </a:prstGeom>
              <a:blipFill>
                <a:blip r:embed="rId9"/>
                <a:stretch>
                  <a:fillRect l="-308" t="-2190"/>
                </a:stretch>
              </a:blipFill>
            </p:spPr>
            <p:txBody>
              <a:bodyPr/>
              <a:lstStyle/>
              <a:p>
                <a:r>
                  <a:rPr lang="en-US">
                    <a:noFill/>
                  </a:rPr>
                  <a:t> </a:t>
                </a:r>
              </a:p>
            </p:txBody>
          </p:sp>
        </mc:Fallback>
      </mc:AlternateContent>
      <p:sp>
        <p:nvSpPr>
          <p:cNvPr id="19" name="Freeform: Shape 18">
            <a:extLst>
              <a:ext uri="{FF2B5EF4-FFF2-40B4-BE49-F238E27FC236}">
                <a16:creationId xmlns:a16="http://schemas.microsoft.com/office/drawing/2014/main" id="{CFFD3D1F-D739-4BC0-AE77-4AA00030E6CF}"/>
              </a:ext>
            </a:extLst>
          </p:cNvPr>
          <p:cNvSpPr/>
          <p:nvPr/>
        </p:nvSpPr>
        <p:spPr bwMode="auto">
          <a:xfrm>
            <a:off x="2869324" y="1381059"/>
            <a:ext cx="1632881" cy="605396"/>
          </a:xfrm>
          <a:custGeom>
            <a:avLst/>
            <a:gdLst>
              <a:gd name="connsiteX0" fmla="*/ 0 w 1632881"/>
              <a:gd name="connsiteY0" fmla="*/ 0 h 605396"/>
              <a:gd name="connsiteX1" fmla="*/ 1608083 w 1632881"/>
              <a:gd name="connsiteY1" fmla="*/ 220718 h 605396"/>
              <a:gd name="connsiteX2" fmla="*/ 826113 w 1632881"/>
              <a:gd name="connsiteY2" fmla="*/ 605396 h 605396"/>
            </a:gdLst>
            <a:ahLst/>
            <a:cxnLst>
              <a:cxn ang="0">
                <a:pos x="connsiteX0" y="connsiteY0"/>
              </a:cxn>
              <a:cxn ang="0">
                <a:pos x="connsiteX1" y="connsiteY1"/>
              </a:cxn>
              <a:cxn ang="0">
                <a:pos x="connsiteX2" y="connsiteY2"/>
              </a:cxn>
            </a:cxnLst>
            <a:rect l="l" t="t" r="r" b="b"/>
            <a:pathLst>
              <a:path w="1632881" h="605396">
                <a:moveTo>
                  <a:pt x="0" y="0"/>
                </a:moveTo>
                <a:cubicBezTo>
                  <a:pt x="735199" y="59909"/>
                  <a:pt x="1470398" y="119819"/>
                  <a:pt x="1608083" y="220718"/>
                </a:cubicBezTo>
                <a:cubicBezTo>
                  <a:pt x="1745769" y="321617"/>
                  <a:pt x="1285941" y="463506"/>
                  <a:pt x="826113" y="605396"/>
                </a:cubicBezTo>
              </a:path>
            </a:pathLst>
          </a:custGeom>
          <a:noFill/>
          <a:ln w="28575" cap="flat" cmpd="sng" algn="ctr">
            <a:solidFill>
              <a:srgbClr val="C00000"/>
            </a:solidFill>
            <a:prstDash val="solid"/>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p:spTree>
    <p:extLst>
      <p:ext uri="{BB962C8B-B14F-4D97-AF65-F5344CB8AC3E}">
        <p14:creationId xmlns:p14="http://schemas.microsoft.com/office/powerpoint/2010/main" val="181972710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5B1AD-0BC6-46F0-B942-5E0BBF8106A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522598-3E9C-457F-A3FA-044B00F7868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D6D957F-B851-4F9B-B33A-BE82DF1E8FB0}"/>
              </a:ext>
            </a:extLst>
          </p:cNvPr>
          <p:cNvPicPr>
            <a:picLocks noChangeAspect="1"/>
          </p:cNvPicPr>
          <p:nvPr/>
        </p:nvPicPr>
        <p:blipFill>
          <a:blip r:embed="rId2"/>
          <a:stretch>
            <a:fillRect/>
          </a:stretch>
        </p:blipFill>
        <p:spPr>
          <a:xfrm>
            <a:off x="0" y="126083"/>
            <a:ext cx="12192000" cy="5909149"/>
          </a:xfrm>
          <a:prstGeom prst="rect">
            <a:avLst/>
          </a:prstGeom>
        </p:spPr>
      </p:pic>
      <p:grpSp>
        <p:nvGrpSpPr>
          <p:cNvPr id="8" name="Group 7">
            <a:extLst>
              <a:ext uri="{FF2B5EF4-FFF2-40B4-BE49-F238E27FC236}">
                <a16:creationId xmlns:a16="http://schemas.microsoft.com/office/drawing/2014/main" id="{D5E4E395-FFE3-4B78-804E-2F0C0EFCA7BF}"/>
              </a:ext>
            </a:extLst>
          </p:cNvPr>
          <p:cNvGrpSpPr/>
          <p:nvPr/>
        </p:nvGrpSpPr>
        <p:grpSpPr>
          <a:xfrm>
            <a:off x="6240703" y="5257080"/>
            <a:ext cx="208800" cy="77040"/>
            <a:chOff x="6240703" y="5257080"/>
            <a:chExt cx="208800" cy="77040"/>
          </a:xfrm>
        </p:grpSpPr>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B2AB89BC-CF20-4B04-AE2A-D04AEB1904B6}"/>
                    </a:ext>
                  </a:extLst>
                </p14:cNvPr>
                <p14:cNvContentPartPr/>
                <p14:nvPr/>
              </p14:nvContentPartPr>
              <p14:xfrm>
                <a:off x="6240703" y="5257080"/>
                <a:ext cx="208800" cy="22680"/>
              </p14:xfrm>
            </p:contentPart>
          </mc:Choice>
          <mc:Fallback xmlns="">
            <p:pic>
              <p:nvPicPr>
                <p:cNvPr id="6" name="Ink 5">
                  <a:extLst>
                    <a:ext uri="{FF2B5EF4-FFF2-40B4-BE49-F238E27FC236}">
                      <a16:creationId xmlns:a16="http://schemas.microsoft.com/office/drawing/2014/main" id="{B2AB89BC-CF20-4B04-AE2A-D04AEB1904B6}"/>
                    </a:ext>
                  </a:extLst>
                </p:cNvPr>
                <p:cNvPicPr/>
                <p:nvPr/>
              </p:nvPicPr>
              <p:blipFill>
                <a:blip r:embed="rId4"/>
                <a:stretch>
                  <a:fillRect/>
                </a:stretch>
              </p:blipFill>
              <p:spPr>
                <a:xfrm>
                  <a:off x="6178063" y="5194080"/>
                  <a:ext cx="33444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A8953F3C-DB35-41D6-8892-80DFF0D882C3}"/>
                    </a:ext>
                  </a:extLst>
                </p14:cNvPr>
                <p14:cNvContentPartPr/>
                <p14:nvPr/>
              </p14:nvContentPartPr>
              <p14:xfrm>
                <a:off x="6245743" y="5271480"/>
                <a:ext cx="155160" cy="62640"/>
              </p14:xfrm>
            </p:contentPart>
          </mc:Choice>
          <mc:Fallback xmlns="">
            <p:pic>
              <p:nvPicPr>
                <p:cNvPr id="7" name="Ink 6">
                  <a:extLst>
                    <a:ext uri="{FF2B5EF4-FFF2-40B4-BE49-F238E27FC236}">
                      <a16:creationId xmlns:a16="http://schemas.microsoft.com/office/drawing/2014/main" id="{A8953F3C-DB35-41D6-8892-80DFF0D882C3}"/>
                    </a:ext>
                  </a:extLst>
                </p:cNvPr>
                <p:cNvPicPr/>
                <p:nvPr/>
              </p:nvPicPr>
              <p:blipFill>
                <a:blip r:embed="rId6"/>
                <a:stretch>
                  <a:fillRect/>
                </a:stretch>
              </p:blipFill>
              <p:spPr>
                <a:xfrm>
                  <a:off x="6183103" y="5208480"/>
                  <a:ext cx="280800" cy="188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57610B58-2A79-451C-8FF6-2B8AD7582D04}"/>
                  </a:ext>
                </a:extLst>
              </p14:cNvPr>
              <p14:cNvContentPartPr/>
              <p14:nvPr/>
            </p14:nvContentPartPr>
            <p14:xfrm>
              <a:off x="13247023" y="4125240"/>
              <a:ext cx="360" cy="360"/>
            </p14:xfrm>
          </p:contentPart>
        </mc:Choice>
        <mc:Fallback xmlns="">
          <p:pic>
            <p:nvPicPr>
              <p:cNvPr id="9" name="Ink 8">
                <a:extLst>
                  <a:ext uri="{FF2B5EF4-FFF2-40B4-BE49-F238E27FC236}">
                    <a16:creationId xmlns:a16="http://schemas.microsoft.com/office/drawing/2014/main" id="{57610B58-2A79-451C-8FF6-2B8AD7582D04}"/>
                  </a:ext>
                </a:extLst>
              </p:cNvPr>
              <p:cNvPicPr/>
              <p:nvPr/>
            </p:nvPicPr>
            <p:blipFill>
              <a:blip r:embed="rId8"/>
              <a:stretch>
                <a:fillRect/>
              </a:stretch>
            </p:blipFill>
            <p:spPr>
              <a:xfrm>
                <a:off x="13184383" y="406224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Ink 12">
                <a:extLst>
                  <a:ext uri="{FF2B5EF4-FFF2-40B4-BE49-F238E27FC236}">
                    <a16:creationId xmlns:a16="http://schemas.microsoft.com/office/drawing/2014/main" id="{03C3F3A9-9EAD-469B-BC62-05D74BF8B469}"/>
                  </a:ext>
                </a:extLst>
              </p14:cNvPr>
              <p14:cNvContentPartPr/>
              <p14:nvPr/>
            </p14:nvContentPartPr>
            <p14:xfrm>
              <a:off x="12910063" y="5279400"/>
              <a:ext cx="360" cy="360"/>
            </p14:xfrm>
          </p:contentPart>
        </mc:Choice>
        <mc:Fallback xmlns="">
          <p:pic>
            <p:nvPicPr>
              <p:cNvPr id="13" name="Ink 12">
                <a:extLst>
                  <a:ext uri="{FF2B5EF4-FFF2-40B4-BE49-F238E27FC236}">
                    <a16:creationId xmlns:a16="http://schemas.microsoft.com/office/drawing/2014/main" id="{03C3F3A9-9EAD-469B-BC62-05D74BF8B469}"/>
                  </a:ext>
                </a:extLst>
              </p:cNvPr>
              <p:cNvPicPr/>
              <p:nvPr/>
            </p:nvPicPr>
            <p:blipFill>
              <a:blip r:embed="rId8"/>
              <a:stretch>
                <a:fillRect/>
              </a:stretch>
            </p:blipFill>
            <p:spPr>
              <a:xfrm>
                <a:off x="12847423" y="5216400"/>
                <a:ext cx="126000" cy="126000"/>
              </a:xfrm>
              <a:prstGeom prst="rect">
                <a:avLst/>
              </a:prstGeom>
            </p:spPr>
          </p:pic>
        </mc:Fallback>
      </mc:AlternateContent>
      <p:sp>
        <p:nvSpPr>
          <p:cNvPr id="4" name="Rectangle: Rounded Corners 3">
            <a:extLst>
              <a:ext uri="{FF2B5EF4-FFF2-40B4-BE49-F238E27FC236}">
                <a16:creationId xmlns:a16="http://schemas.microsoft.com/office/drawing/2014/main" id="{D366580D-14A7-4BEC-B10F-29D33C99C4C9}"/>
              </a:ext>
            </a:extLst>
          </p:cNvPr>
          <p:cNvSpPr/>
          <p:nvPr/>
        </p:nvSpPr>
        <p:spPr bwMode="auto">
          <a:xfrm>
            <a:off x="9532620" y="4289436"/>
            <a:ext cx="1597835" cy="875347"/>
          </a:xfrm>
          <a:prstGeom prst="roundRect">
            <a:avLst/>
          </a:prstGeom>
          <a:noFill/>
          <a:ln w="57150" cap="flat" cmpd="sng" algn="ctr">
            <a:solidFill>
              <a:srgbClr val="C00000"/>
            </a:solidFill>
            <a:prstDash val="solid"/>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p:spTree>
    <p:extLst>
      <p:ext uri="{BB962C8B-B14F-4D97-AF65-F5344CB8AC3E}">
        <p14:creationId xmlns:p14="http://schemas.microsoft.com/office/powerpoint/2010/main" val="384314827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Example Results from Simple Panel Regression</a:t>
            </a:r>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019141169"/>
              </p:ext>
            </p:extLst>
          </p:nvPr>
        </p:nvGraphicFramePr>
        <p:xfrm>
          <a:off x="1475652" y="1248629"/>
          <a:ext cx="8891012" cy="5089827"/>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Connector 4"/>
          <p:cNvCxnSpPr/>
          <p:nvPr/>
        </p:nvCxnSpPr>
        <p:spPr>
          <a:xfrm flipV="1">
            <a:off x="2542309" y="2628901"/>
            <a:ext cx="7429500" cy="2473039"/>
          </a:xfrm>
          <a:prstGeom prst="line">
            <a:avLst/>
          </a:prstGeom>
          <a:ln w="12700">
            <a:solidFill>
              <a:srgbClr val="934BC9"/>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542309" y="2743201"/>
            <a:ext cx="7429500" cy="2473039"/>
          </a:xfrm>
          <a:prstGeom prst="line">
            <a:avLst/>
          </a:prstGeom>
          <a:ln w="12700">
            <a:solidFill>
              <a:srgbClr val="0153A5"/>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2698173" y="3293917"/>
            <a:ext cx="7179770" cy="2389913"/>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3368DD5-9421-43E6-9C49-CC4D65A66169}"/>
              </a:ext>
            </a:extLst>
          </p:cNvPr>
          <p:cNvSpPr txBox="1"/>
          <p:nvPr/>
        </p:nvSpPr>
        <p:spPr>
          <a:xfrm>
            <a:off x="378372" y="705376"/>
            <a:ext cx="9857186" cy="461665"/>
          </a:xfrm>
          <a:prstGeom prst="rect">
            <a:avLst/>
          </a:prstGeom>
          <a:noFill/>
        </p:spPr>
        <p:txBody>
          <a:bodyPr wrap="none" rtlCol="0">
            <a:spAutoFit/>
          </a:bodyPr>
          <a:lstStyle/>
          <a:p>
            <a:r>
              <a:rPr lang="en-US" sz="2400" b="1" dirty="0"/>
              <a:t>This chart show the impacts of </a:t>
            </a:r>
            <a:r>
              <a:rPr lang="en-US" sz="2400" b="1" dirty="0" err="1"/>
              <a:t>converions</a:t>
            </a:r>
            <a:r>
              <a:rPr lang="en-US" sz="2400" b="1" dirty="0"/>
              <a:t> by different keywords. </a:t>
            </a:r>
          </a:p>
        </p:txBody>
      </p:sp>
      <p:sp>
        <p:nvSpPr>
          <p:cNvPr id="6" name="TextBox 5">
            <a:extLst>
              <a:ext uri="{FF2B5EF4-FFF2-40B4-BE49-F238E27FC236}">
                <a16:creationId xmlns:a16="http://schemas.microsoft.com/office/drawing/2014/main" id="{56CC92A2-1909-4BE9-922E-3120D95CA5AB}"/>
              </a:ext>
            </a:extLst>
          </p:cNvPr>
          <p:cNvSpPr txBox="1"/>
          <p:nvPr/>
        </p:nvSpPr>
        <p:spPr>
          <a:xfrm>
            <a:off x="9832446" y="2639291"/>
            <a:ext cx="633507" cy="307777"/>
          </a:xfrm>
          <a:prstGeom prst="rect">
            <a:avLst/>
          </a:prstGeom>
          <a:noFill/>
        </p:spPr>
        <p:txBody>
          <a:bodyPr wrap="none" rtlCol="0">
            <a:spAutoFit/>
          </a:bodyPr>
          <a:lstStyle/>
          <a:p>
            <a:r>
              <a:rPr lang="en-US" dirty="0"/>
              <a:t>Kwd1</a:t>
            </a:r>
          </a:p>
        </p:txBody>
      </p:sp>
      <p:sp>
        <p:nvSpPr>
          <p:cNvPr id="10" name="TextBox 9">
            <a:extLst>
              <a:ext uri="{FF2B5EF4-FFF2-40B4-BE49-F238E27FC236}">
                <a16:creationId xmlns:a16="http://schemas.microsoft.com/office/drawing/2014/main" id="{A6C776C9-62C3-4CC9-8645-DC6FA631356B}"/>
              </a:ext>
            </a:extLst>
          </p:cNvPr>
          <p:cNvSpPr txBox="1"/>
          <p:nvPr/>
        </p:nvSpPr>
        <p:spPr>
          <a:xfrm>
            <a:off x="9832446" y="2378274"/>
            <a:ext cx="633507" cy="307777"/>
          </a:xfrm>
          <a:prstGeom prst="rect">
            <a:avLst/>
          </a:prstGeom>
          <a:noFill/>
        </p:spPr>
        <p:txBody>
          <a:bodyPr wrap="none" rtlCol="0">
            <a:spAutoFit/>
          </a:bodyPr>
          <a:lstStyle/>
          <a:p>
            <a:r>
              <a:rPr lang="en-US" dirty="0"/>
              <a:t>Kwd2</a:t>
            </a:r>
          </a:p>
        </p:txBody>
      </p:sp>
      <p:sp>
        <p:nvSpPr>
          <p:cNvPr id="13" name="TextBox 12">
            <a:extLst>
              <a:ext uri="{FF2B5EF4-FFF2-40B4-BE49-F238E27FC236}">
                <a16:creationId xmlns:a16="http://schemas.microsoft.com/office/drawing/2014/main" id="{4C47D852-859A-4206-AF5D-830291379B21}"/>
              </a:ext>
            </a:extLst>
          </p:cNvPr>
          <p:cNvSpPr txBox="1"/>
          <p:nvPr/>
        </p:nvSpPr>
        <p:spPr>
          <a:xfrm>
            <a:off x="9852483" y="3140028"/>
            <a:ext cx="633507" cy="307777"/>
          </a:xfrm>
          <a:prstGeom prst="rect">
            <a:avLst/>
          </a:prstGeom>
          <a:noFill/>
        </p:spPr>
        <p:txBody>
          <a:bodyPr wrap="none" rtlCol="0">
            <a:spAutoFit/>
          </a:bodyPr>
          <a:lstStyle/>
          <a:p>
            <a:r>
              <a:rPr lang="en-US" dirty="0"/>
              <a:t>Kwd3</a:t>
            </a:r>
          </a:p>
        </p:txBody>
      </p:sp>
    </p:spTree>
    <p:extLst>
      <p:ext uri="{BB962C8B-B14F-4D97-AF65-F5344CB8AC3E}">
        <p14:creationId xmlns:p14="http://schemas.microsoft.com/office/powerpoint/2010/main" val="382151258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10FD853-3DAF-4773-8361-7F143D4919FC}"/>
              </a:ext>
            </a:extLst>
          </p:cNvPr>
          <p:cNvPicPr>
            <a:picLocks noChangeAspect="1"/>
          </p:cNvPicPr>
          <p:nvPr/>
        </p:nvPicPr>
        <p:blipFill>
          <a:blip r:embed="rId2"/>
          <a:stretch>
            <a:fillRect/>
          </a:stretch>
        </p:blipFill>
        <p:spPr>
          <a:xfrm>
            <a:off x="79779" y="586841"/>
            <a:ext cx="9978620" cy="6322938"/>
          </a:xfrm>
          <a:prstGeom prst="rect">
            <a:avLst/>
          </a:prstGeom>
        </p:spPr>
      </p:pic>
      <p:sp>
        <p:nvSpPr>
          <p:cNvPr id="2" name="Title 1">
            <a:extLst>
              <a:ext uri="{FF2B5EF4-FFF2-40B4-BE49-F238E27FC236}">
                <a16:creationId xmlns:a16="http://schemas.microsoft.com/office/drawing/2014/main" id="{0798821D-6094-4988-A4FF-250AD04371FE}"/>
              </a:ext>
            </a:extLst>
          </p:cNvPr>
          <p:cNvSpPr>
            <a:spLocks noGrp="1"/>
          </p:cNvSpPr>
          <p:nvPr>
            <p:ph type="title"/>
          </p:nvPr>
        </p:nvSpPr>
        <p:spPr/>
        <p:txBody>
          <a:bodyPr/>
          <a:lstStyle/>
          <a:p>
            <a:pPr algn="l"/>
            <a:r>
              <a:rPr lang="en-US" sz="2800" dirty="0"/>
              <a:t>Regression Model Using Excel</a:t>
            </a:r>
            <a:r>
              <a:rPr lang="en-US" sz="2800" dirty="0">
                <a:sym typeface="Wingdings" panose="05000000000000000000" pitchFamily="2" charset="2"/>
              </a:rPr>
              <a:t> </a:t>
            </a:r>
            <a:r>
              <a:rPr lang="en-US" sz="2800" dirty="0" err="1">
                <a:sym typeface="Wingdings" panose="05000000000000000000" pitchFamily="2" charset="2"/>
              </a:rPr>
              <a:t>DataData</a:t>
            </a:r>
            <a:r>
              <a:rPr lang="en-US" sz="2800" dirty="0">
                <a:sym typeface="Wingdings" panose="05000000000000000000" pitchFamily="2" charset="2"/>
              </a:rPr>
              <a:t> </a:t>
            </a:r>
            <a:r>
              <a:rPr lang="en-US" sz="2800" dirty="0" err="1">
                <a:sym typeface="Wingdings" panose="05000000000000000000" pitchFamily="2" charset="2"/>
              </a:rPr>
              <a:t>AnalysisRegression</a:t>
            </a:r>
            <a:endParaRPr lang="en-US" sz="2800" dirty="0"/>
          </a:p>
        </p:txBody>
      </p:sp>
      <p:sp>
        <p:nvSpPr>
          <p:cNvPr id="13" name="Rectangle: Rounded Corners 12">
            <a:extLst>
              <a:ext uri="{FF2B5EF4-FFF2-40B4-BE49-F238E27FC236}">
                <a16:creationId xmlns:a16="http://schemas.microsoft.com/office/drawing/2014/main" id="{CA4347C8-08C7-483F-BCFD-38592CF50E3C}"/>
              </a:ext>
            </a:extLst>
          </p:cNvPr>
          <p:cNvSpPr/>
          <p:nvPr/>
        </p:nvSpPr>
        <p:spPr bwMode="auto">
          <a:xfrm>
            <a:off x="2847528" y="527774"/>
            <a:ext cx="2221561" cy="6462170"/>
          </a:xfrm>
          <a:prstGeom prst="roundRect">
            <a:avLst/>
          </a:prstGeom>
          <a:noFill/>
          <a:ln w="28575" cap="flat" cmpd="sng" algn="ctr">
            <a:solidFill>
              <a:schemeClr val="tx1"/>
            </a:solidFill>
            <a:prstDash val="solid"/>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p:sp>
        <p:nvSpPr>
          <p:cNvPr id="14" name="Rectangle: Rounded Corners 13">
            <a:extLst>
              <a:ext uri="{FF2B5EF4-FFF2-40B4-BE49-F238E27FC236}">
                <a16:creationId xmlns:a16="http://schemas.microsoft.com/office/drawing/2014/main" id="{9A9ABE34-4A7C-46C6-81C0-504F771A551B}"/>
              </a:ext>
            </a:extLst>
          </p:cNvPr>
          <p:cNvSpPr/>
          <p:nvPr/>
        </p:nvSpPr>
        <p:spPr bwMode="auto">
          <a:xfrm>
            <a:off x="9050924" y="469901"/>
            <a:ext cx="1007475" cy="6462170"/>
          </a:xfrm>
          <a:prstGeom prst="roundRect">
            <a:avLst/>
          </a:prstGeom>
          <a:noFill/>
          <a:ln w="28575" cap="flat" cmpd="sng" algn="ctr">
            <a:solidFill>
              <a:schemeClr val="tx1"/>
            </a:solidFill>
            <a:prstDash val="solid"/>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p:pic>
        <p:nvPicPr>
          <p:cNvPr id="10" name="Picture 9">
            <a:extLst>
              <a:ext uri="{FF2B5EF4-FFF2-40B4-BE49-F238E27FC236}">
                <a16:creationId xmlns:a16="http://schemas.microsoft.com/office/drawing/2014/main" id="{F239A289-C6C2-4C2A-B7F0-B825BB17EA0E}"/>
              </a:ext>
            </a:extLst>
          </p:cNvPr>
          <p:cNvPicPr>
            <a:picLocks noChangeAspect="1"/>
          </p:cNvPicPr>
          <p:nvPr/>
        </p:nvPicPr>
        <p:blipFill>
          <a:blip r:embed="rId3"/>
          <a:stretch>
            <a:fillRect/>
          </a:stretch>
        </p:blipFill>
        <p:spPr>
          <a:xfrm>
            <a:off x="3473591" y="3542717"/>
            <a:ext cx="6081070" cy="2688552"/>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8875866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8821D-6094-4988-A4FF-250AD04371FE}"/>
              </a:ext>
            </a:extLst>
          </p:cNvPr>
          <p:cNvSpPr>
            <a:spLocks noGrp="1"/>
          </p:cNvSpPr>
          <p:nvPr>
            <p:ph type="title"/>
          </p:nvPr>
        </p:nvSpPr>
        <p:spPr/>
        <p:txBody>
          <a:bodyPr/>
          <a:lstStyle/>
          <a:p>
            <a:pPr algn="l"/>
            <a:r>
              <a:rPr lang="en-US" dirty="0"/>
              <a:t>Regression Model Using Excel</a:t>
            </a:r>
          </a:p>
        </p:txBody>
      </p:sp>
      <p:pic>
        <p:nvPicPr>
          <p:cNvPr id="7" name="Picture 6">
            <a:extLst>
              <a:ext uri="{FF2B5EF4-FFF2-40B4-BE49-F238E27FC236}">
                <a16:creationId xmlns:a16="http://schemas.microsoft.com/office/drawing/2014/main" id="{497DCF57-E6BB-4508-8D5E-E672C4B23C7C}"/>
              </a:ext>
            </a:extLst>
          </p:cNvPr>
          <p:cNvPicPr>
            <a:picLocks noChangeAspect="1"/>
          </p:cNvPicPr>
          <p:nvPr/>
        </p:nvPicPr>
        <p:blipFill>
          <a:blip r:embed="rId2"/>
          <a:stretch>
            <a:fillRect/>
          </a:stretch>
        </p:blipFill>
        <p:spPr>
          <a:xfrm>
            <a:off x="123993" y="2168632"/>
            <a:ext cx="12068007" cy="41899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8" name="Table 7">
            <a:extLst>
              <a:ext uri="{FF2B5EF4-FFF2-40B4-BE49-F238E27FC236}">
                <a16:creationId xmlns:a16="http://schemas.microsoft.com/office/drawing/2014/main" id="{FDD760BA-B7DB-45B8-8A97-8E6C879BF51E}"/>
              </a:ext>
            </a:extLst>
          </p:cNvPr>
          <p:cNvGraphicFramePr>
            <a:graphicFrameLocks noGrp="1"/>
          </p:cNvGraphicFramePr>
          <p:nvPr/>
        </p:nvGraphicFramePr>
        <p:xfrm>
          <a:off x="7982802" y="168819"/>
          <a:ext cx="4005998" cy="1676400"/>
        </p:xfrm>
        <a:graphic>
          <a:graphicData uri="http://schemas.openxmlformats.org/drawingml/2006/table">
            <a:tbl>
              <a:tblPr>
                <a:tableStyleId>{5C22544A-7EE6-4342-B048-85BDC9FD1C3A}</a:tableStyleId>
              </a:tblPr>
              <a:tblGrid>
                <a:gridCol w="1934870">
                  <a:extLst>
                    <a:ext uri="{9D8B030D-6E8A-4147-A177-3AD203B41FA5}">
                      <a16:colId xmlns:a16="http://schemas.microsoft.com/office/drawing/2014/main" val="128094192"/>
                    </a:ext>
                  </a:extLst>
                </a:gridCol>
                <a:gridCol w="2071128">
                  <a:extLst>
                    <a:ext uri="{9D8B030D-6E8A-4147-A177-3AD203B41FA5}">
                      <a16:colId xmlns:a16="http://schemas.microsoft.com/office/drawing/2014/main" val="1585412389"/>
                    </a:ext>
                  </a:extLst>
                </a:gridCol>
              </a:tblGrid>
              <a:tr h="180975">
                <a:tc>
                  <a:txBody>
                    <a:bodyPr/>
                    <a:lstStyle/>
                    <a:p>
                      <a:pPr algn="ctr" fontAlgn="b"/>
                      <a:r>
                        <a:rPr lang="en-US" sz="1600" b="1" u="none" strike="noStrike">
                          <a:effectLst/>
                        </a:rPr>
                        <a:t> </a:t>
                      </a:r>
                      <a:endParaRPr lang="en-US" sz="1600" b="1" i="1"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b="1" u="none" strike="noStrike">
                          <a:effectLst/>
                        </a:rPr>
                        <a:t>Coefficients</a:t>
                      </a:r>
                      <a:endParaRPr lang="en-US" sz="1600" b="1" i="1"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1060289601"/>
                  </a:ext>
                </a:extLst>
              </a:tr>
              <a:tr h="180975">
                <a:tc>
                  <a:txBody>
                    <a:bodyPr/>
                    <a:lstStyle/>
                    <a:p>
                      <a:pPr algn="l" fontAlgn="b"/>
                      <a:r>
                        <a:rPr lang="en-US" sz="1600" b="1" u="none" strike="noStrike" dirty="0">
                          <a:effectLst/>
                        </a:rPr>
                        <a:t>Intercept</a:t>
                      </a:r>
                      <a:endParaRPr lang="en-US" sz="1600" b="1" i="0" u="none" strike="noStrike" dirty="0">
                        <a:solidFill>
                          <a:srgbClr val="000000"/>
                        </a:solidFill>
                        <a:effectLst/>
                        <a:latin typeface="Calibri" panose="020F0502020204030204" pitchFamily="34" charset="0"/>
                      </a:endParaRPr>
                    </a:p>
                  </a:txBody>
                  <a:tcPr marL="45720" marR="45720" anchor="b"/>
                </a:tc>
                <a:tc>
                  <a:txBody>
                    <a:bodyPr/>
                    <a:lstStyle/>
                    <a:p>
                      <a:pPr algn="r" fontAlgn="b"/>
                      <a:r>
                        <a:rPr lang="en-US" sz="1600" b="1" u="none" strike="noStrike">
                          <a:effectLst/>
                        </a:rPr>
                        <a:t>6.145434194</a:t>
                      </a:r>
                      <a:endParaRPr lang="en-US" sz="1600" b="1"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812969547"/>
                  </a:ext>
                </a:extLst>
              </a:tr>
              <a:tr h="180975">
                <a:tc>
                  <a:txBody>
                    <a:bodyPr/>
                    <a:lstStyle/>
                    <a:p>
                      <a:pPr algn="l" fontAlgn="b"/>
                      <a:r>
                        <a:rPr lang="en-US" sz="1600" b="1" u="none" strike="noStrike">
                          <a:effectLst/>
                        </a:rPr>
                        <a:t>Cost</a:t>
                      </a:r>
                      <a:endParaRPr lang="en-US" sz="1600" b="1" i="0" u="none" strike="noStrike">
                        <a:solidFill>
                          <a:srgbClr val="000000"/>
                        </a:solidFill>
                        <a:effectLst/>
                        <a:latin typeface="Calibri" panose="020F0502020204030204" pitchFamily="34" charset="0"/>
                      </a:endParaRPr>
                    </a:p>
                  </a:txBody>
                  <a:tcPr marL="45720" marR="45720" anchor="b"/>
                </a:tc>
                <a:tc>
                  <a:txBody>
                    <a:bodyPr/>
                    <a:lstStyle/>
                    <a:p>
                      <a:pPr algn="r" fontAlgn="b"/>
                      <a:r>
                        <a:rPr lang="en-US" sz="1600" b="1" u="none" strike="noStrike">
                          <a:effectLst/>
                        </a:rPr>
                        <a:t>0.002788506</a:t>
                      </a:r>
                      <a:endParaRPr lang="en-US" sz="1600" b="1"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1481967253"/>
                  </a:ext>
                </a:extLst>
              </a:tr>
              <a:tr h="180975">
                <a:tc>
                  <a:txBody>
                    <a:bodyPr/>
                    <a:lstStyle/>
                    <a:p>
                      <a:pPr algn="l" fontAlgn="b"/>
                      <a:r>
                        <a:rPr lang="en-US" sz="1600" b="1" u="none" strike="noStrike">
                          <a:effectLst/>
                        </a:rPr>
                        <a:t>KD1</a:t>
                      </a:r>
                      <a:endParaRPr lang="en-US" sz="1600" b="1" i="0" u="none" strike="noStrike">
                        <a:solidFill>
                          <a:srgbClr val="000000"/>
                        </a:solidFill>
                        <a:effectLst/>
                        <a:latin typeface="Calibri" panose="020F0502020204030204" pitchFamily="34" charset="0"/>
                      </a:endParaRPr>
                    </a:p>
                  </a:txBody>
                  <a:tcPr marL="45720" marR="45720" anchor="b"/>
                </a:tc>
                <a:tc>
                  <a:txBody>
                    <a:bodyPr/>
                    <a:lstStyle/>
                    <a:p>
                      <a:pPr algn="r" fontAlgn="b"/>
                      <a:r>
                        <a:rPr lang="en-US" sz="1600" b="1" u="none" strike="noStrike">
                          <a:effectLst/>
                        </a:rPr>
                        <a:t>1.464233946</a:t>
                      </a:r>
                      <a:endParaRPr lang="en-US" sz="1600" b="1"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4196743799"/>
                  </a:ext>
                </a:extLst>
              </a:tr>
              <a:tr h="186055">
                <a:tc>
                  <a:txBody>
                    <a:bodyPr/>
                    <a:lstStyle/>
                    <a:p>
                      <a:pPr algn="l" fontAlgn="b"/>
                      <a:r>
                        <a:rPr lang="en-US" sz="1600" b="1" u="none" strike="noStrike">
                          <a:effectLst/>
                        </a:rPr>
                        <a:t>KD2</a:t>
                      </a:r>
                      <a:endParaRPr lang="en-US" sz="1600" b="1" i="0" u="none" strike="noStrike">
                        <a:solidFill>
                          <a:srgbClr val="000000"/>
                        </a:solidFill>
                        <a:effectLst/>
                        <a:latin typeface="Calibri" panose="020F0502020204030204" pitchFamily="34" charset="0"/>
                      </a:endParaRPr>
                    </a:p>
                  </a:txBody>
                  <a:tcPr marL="45720" marR="45720" anchor="b"/>
                </a:tc>
                <a:tc>
                  <a:txBody>
                    <a:bodyPr/>
                    <a:lstStyle/>
                    <a:p>
                      <a:pPr algn="r" fontAlgn="b"/>
                      <a:r>
                        <a:rPr lang="en-US" sz="1600" b="1" u="none" strike="noStrike" dirty="0">
                          <a:effectLst/>
                        </a:rPr>
                        <a:t>-9.309510377</a:t>
                      </a:r>
                      <a:endParaRPr lang="en-US" sz="1600" b="1"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704737228"/>
                  </a:ext>
                </a:extLst>
              </a:tr>
            </a:tbl>
          </a:graphicData>
        </a:graphic>
      </p:graphicFrame>
    </p:spTree>
    <p:extLst>
      <p:ext uri="{BB962C8B-B14F-4D97-AF65-F5344CB8AC3E}">
        <p14:creationId xmlns:p14="http://schemas.microsoft.com/office/powerpoint/2010/main" val="95297614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29CF8-7152-4980-975D-4C3D63BB0FA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5CD33AD-9789-4118-B1F9-C5188F10FDD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B29BDD2-532F-47F6-B12F-D3F67222187A}"/>
              </a:ext>
            </a:extLst>
          </p:cNvPr>
          <p:cNvPicPr>
            <a:picLocks noChangeAspect="1"/>
          </p:cNvPicPr>
          <p:nvPr/>
        </p:nvPicPr>
        <p:blipFill>
          <a:blip r:embed="rId2"/>
          <a:stretch>
            <a:fillRect/>
          </a:stretch>
        </p:blipFill>
        <p:spPr>
          <a:xfrm>
            <a:off x="0" y="0"/>
            <a:ext cx="12192000" cy="6661192"/>
          </a:xfrm>
          <a:prstGeom prst="rect">
            <a:avLst/>
          </a:prstGeom>
        </p:spPr>
      </p:pic>
      <p:sp>
        <p:nvSpPr>
          <p:cNvPr id="4" name="Rectangle: Rounded Corners 3">
            <a:extLst>
              <a:ext uri="{FF2B5EF4-FFF2-40B4-BE49-F238E27FC236}">
                <a16:creationId xmlns:a16="http://schemas.microsoft.com/office/drawing/2014/main" id="{E015FD64-AD2A-4639-9906-E6EEB87BEF39}"/>
              </a:ext>
            </a:extLst>
          </p:cNvPr>
          <p:cNvSpPr/>
          <p:nvPr/>
        </p:nvSpPr>
        <p:spPr bwMode="auto">
          <a:xfrm>
            <a:off x="2186082" y="3209483"/>
            <a:ext cx="853844" cy="756954"/>
          </a:xfrm>
          <a:prstGeom prst="roundRect">
            <a:avLst/>
          </a:prstGeom>
          <a:noFill/>
          <a:ln w="38100" cap="flat" cmpd="sng" algn="ctr">
            <a:solidFill>
              <a:srgbClr val="C00000"/>
            </a:solidFill>
            <a:prstDash val="solid"/>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p:sp>
        <p:nvSpPr>
          <p:cNvPr id="6" name="Freeform: Shape 5">
            <a:extLst>
              <a:ext uri="{FF2B5EF4-FFF2-40B4-BE49-F238E27FC236}">
                <a16:creationId xmlns:a16="http://schemas.microsoft.com/office/drawing/2014/main" id="{56D5D959-3C9F-4036-B0A3-B304FEA60290}"/>
              </a:ext>
            </a:extLst>
          </p:cNvPr>
          <p:cNvSpPr/>
          <p:nvPr/>
        </p:nvSpPr>
        <p:spPr bwMode="auto">
          <a:xfrm>
            <a:off x="3021759" y="2198193"/>
            <a:ext cx="1355818" cy="1417018"/>
          </a:xfrm>
          <a:custGeom>
            <a:avLst/>
            <a:gdLst>
              <a:gd name="connsiteX0" fmla="*/ 672175 w 1355818"/>
              <a:gd name="connsiteY0" fmla="*/ 0 h 1417018"/>
              <a:gd name="connsiteX1" fmla="*/ 1350405 w 1355818"/>
              <a:gd name="connsiteY1" fmla="*/ 42390 h 1417018"/>
              <a:gd name="connsiteX2" fmla="*/ 345171 w 1355818"/>
              <a:gd name="connsiteY2" fmla="*/ 224059 h 1417018"/>
              <a:gd name="connsiteX3" fmla="*/ 351226 w 1355818"/>
              <a:gd name="connsiteY3" fmla="*/ 1120292 h 1417018"/>
              <a:gd name="connsiteX4" fmla="*/ 0 w 1355818"/>
              <a:gd name="connsiteY4" fmla="*/ 1417018 h 1417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5818" h="1417018">
                <a:moveTo>
                  <a:pt x="672175" y="0"/>
                </a:moveTo>
                <a:cubicBezTo>
                  <a:pt x="1038540" y="2523"/>
                  <a:pt x="1404906" y="5047"/>
                  <a:pt x="1350405" y="42390"/>
                </a:cubicBezTo>
                <a:cubicBezTo>
                  <a:pt x="1295904" y="79733"/>
                  <a:pt x="511701" y="44409"/>
                  <a:pt x="345171" y="224059"/>
                </a:cubicBezTo>
                <a:cubicBezTo>
                  <a:pt x="178641" y="403709"/>
                  <a:pt x="408754" y="921466"/>
                  <a:pt x="351226" y="1120292"/>
                </a:cubicBezTo>
                <a:cubicBezTo>
                  <a:pt x="293698" y="1319118"/>
                  <a:pt x="146849" y="1368068"/>
                  <a:pt x="0" y="1417018"/>
                </a:cubicBezTo>
              </a:path>
            </a:pathLst>
          </a:custGeom>
          <a:noFill/>
          <a:ln w="28575" cap="flat" cmpd="sng" algn="ctr">
            <a:solidFill>
              <a:schemeClr val="tx1"/>
            </a:solidFill>
            <a:prstDash val="solid"/>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p:spTree>
    <p:extLst>
      <p:ext uri="{BB962C8B-B14F-4D97-AF65-F5344CB8AC3E}">
        <p14:creationId xmlns:p14="http://schemas.microsoft.com/office/powerpoint/2010/main" val="230244748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Hour-of-Day Fixed Effects</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442896825"/>
              </p:ext>
            </p:extLst>
          </p:nvPr>
        </p:nvGraphicFramePr>
        <p:xfrm>
          <a:off x="0" y="1022942"/>
          <a:ext cx="8901478" cy="5183840"/>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Straight Connector 8"/>
          <p:cNvCxnSpPr>
            <a:cxnSpLocks/>
          </p:cNvCxnSpPr>
          <p:nvPr/>
        </p:nvCxnSpPr>
        <p:spPr bwMode="auto">
          <a:xfrm>
            <a:off x="2331417" y="4047804"/>
            <a:ext cx="6590841" cy="0"/>
          </a:xfrm>
          <a:prstGeom prst="line">
            <a:avLst/>
          </a:prstGeom>
          <a:solidFill>
            <a:schemeClr val="bg1"/>
          </a:solidFill>
          <a:ln w="25400" cap="flat" cmpd="sng" algn="ctr">
            <a:solidFill>
              <a:schemeClr val="accent2"/>
            </a:solidFill>
            <a:prstDash val="dash"/>
            <a:round/>
            <a:headEnd type="none" w="sm" len="sm"/>
            <a:tailEnd type="none" w="sm" len="sm"/>
          </a:ln>
          <a:effectLst/>
        </p:spPr>
      </p:cxnSp>
      <p:graphicFrame>
        <p:nvGraphicFramePr>
          <p:cNvPr id="3" name="Table 2">
            <a:extLst>
              <a:ext uri="{FF2B5EF4-FFF2-40B4-BE49-F238E27FC236}">
                <a16:creationId xmlns:a16="http://schemas.microsoft.com/office/drawing/2014/main" id="{5C461508-744F-4E6D-AE16-8505E92BB181}"/>
              </a:ext>
            </a:extLst>
          </p:cNvPr>
          <p:cNvGraphicFramePr>
            <a:graphicFrameLocks noGrp="1"/>
          </p:cNvGraphicFramePr>
          <p:nvPr>
            <p:extLst>
              <p:ext uri="{D42A27DB-BD31-4B8C-83A1-F6EECF244321}">
                <p14:modId xmlns:p14="http://schemas.microsoft.com/office/powerpoint/2010/main" val="310839562"/>
              </p:ext>
            </p:extLst>
          </p:nvPr>
        </p:nvGraphicFramePr>
        <p:xfrm>
          <a:off x="8922258" y="911916"/>
          <a:ext cx="2945064" cy="3931920"/>
        </p:xfrm>
        <a:graphic>
          <a:graphicData uri="http://schemas.openxmlformats.org/drawingml/2006/table">
            <a:tbl>
              <a:tblPr>
                <a:tableStyleId>{5940675A-B579-460E-94D1-54222C63F5DA}</a:tableStyleId>
              </a:tblPr>
              <a:tblGrid>
                <a:gridCol w="1399238">
                  <a:extLst>
                    <a:ext uri="{9D8B030D-6E8A-4147-A177-3AD203B41FA5}">
                      <a16:colId xmlns:a16="http://schemas.microsoft.com/office/drawing/2014/main" val="3401864551"/>
                    </a:ext>
                  </a:extLst>
                </a:gridCol>
                <a:gridCol w="1545826">
                  <a:extLst>
                    <a:ext uri="{9D8B030D-6E8A-4147-A177-3AD203B41FA5}">
                      <a16:colId xmlns:a16="http://schemas.microsoft.com/office/drawing/2014/main" val="4093035794"/>
                    </a:ext>
                  </a:extLst>
                </a:gridCol>
              </a:tblGrid>
              <a:tr h="228600">
                <a:tc>
                  <a:txBody>
                    <a:bodyPr/>
                    <a:lstStyle/>
                    <a:p>
                      <a:pPr algn="l" fontAlgn="b"/>
                      <a:r>
                        <a:rPr lang="en-US" sz="1400" b="1" u="none" strike="noStrike" dirty="0">
                          <a:effectLst/>
                        </a:rPr>
                        <a:t>Time of day</a:t>
                      </a:r>
                      <a:endParaRPr lang="en-US" sz="1400" b="1" i="0" u="none" strike="noStrike" dirty="0">
                        <a:solidFill>
                          <a:srgbClr val="000000"/>
                        </a:solidFill>
                        <a:effectLst/>
                        <a:latin typeface="Calibri" panose="020F0502020204030204" pitchFamily="34" charset="0"/>
                      </a:endParaRPr>
                    </a:p>
                  </a:txBody>
                  <a:tcPr marL="45720" marR="45720" anchor="b"/>
                </a:tc>
                <a:tc>
                  <a:txBody>
                    <a:bodyPr/>
                    <a:lstStyle/>
                    <a:p>
                      <a:pPr algn="l" fontAlgn="b"/>
                      <a:r>
                        <a:rPr lang="en-US" sz="1800" b="1" u="none" strike="noStrike">
                          <a:effectLst/>
                        </a:rPr>
                        <a:t>Conversions</a:t>
                      </a:r>
                      <a:endParaRPr lang="en-US" sz="1800" b="1"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504653876"/>
                  </a:ext>
                </a:extLst>
              </a:tr>
              <a:tr h="266700">
                <a:tc>
                  <a:txBody>
                    <a:bodyPr/>
                    <a:lstStyle/>
                    <a:p>
                      <a:pPr algn="l" fontAlgn="b"/>
                      <a:r>
                        <a:rPr lang="en-US" sz="1400" b="1" u="none" strike="noStrike">
                          <a:effectLst/>
                        </a:rPr>
                        <a:t>0 Average</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r" fontAlgn="b"/>
                      <a:r>
                        <a:rPr lang="en-US" sz="2000" b="1" u="none" strike="noStrike">
                          <a:effectLst/>
                        </a:rPr>
                        <a:t>19.67</a:t>
                      </a:r>
                      <a:endParaRPr lang="en-US" sz="2000" b="1"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896512759"/>
                  </a:ext>
                </a:extLst>
              </a:tr>
              <a:tr h="266700">
                <a:tc>
                  <a:txBody>
                    <a:bodyPr/>
                    <a:lstStyle/>
                    <a:p>
                      <a:pPr algn="l" fontAlgn="b"/>
                      <a:r>
                        <a:rPr lang="en-US" sz="1400" b="1" u="none" strike="noStrike">
                          <a:effectLst/>
                        </a:rPr>
                        <a:t>1 Average</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r" fontAlgn="b"/>
                      <a:r>
                        <a:rPr lang="en-US" sz="2000" b="1" u="none" strike="noStrike">
                          <a:effectLst/>
                        </a:rPr>
                        <a:t>14.00</a:t>
                      </a:r>
                      <a:endParaRPr lang="en-US" sz="2000" b="1"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3838238657"/>
                  </a:ext>
                </a:extLst>
              </a:tr>
              <a:tr h="266700">
                <a:tc>
                  <a:txBody>
                    <a:bodyPr/>
                    <a:lstStyle/>
                    <a:p>
                      <a:pPr algn="l" fontAlgn="b"/>
                      <a:r>
                        <a:rPr lang="en-US" sz="1400" b="1" u="none" strike="noStrike">
                          <a:effectLst/>
                        </a:rPr>
                        <a:t>2 Average</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r" fontAlgn="b"/>
                      <a:r>
                        <a:rPr lang="en-US" sz="2000" b="1" u="none" strike="noStrike">
                          <a:effectLst/>
                        </a:rPr>
                        <a:t>10.33</a:t>
                      </a:r>
                      <a:endParaRPr lang="en-US" sz="2000" b="1"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1496579607"/>
                  </a:ext>
                </a:extLst>
              </a:tr>
              <a:tr h="266700">
                <a:tc>
                  <a:txBody>
                    <a:bodyPr/>
                    <a:lstStyle/>
                    <a:p>
                      <a:pPr algn="l" fontAlgn="b"/>
                      <a:r>
                        <a:rPr lang="en-US" sz="1400" b="1" u="none" strike="noStrike">
                          <a:effectLst/>
                        </a:rPr>
                        <a:t>3 Average</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r" fontAlgn="b"/>
                      <a:r>
                        <a:rPr lang="en-US" sz="2000" b="1" u="none" strike="noStrike">
                          <a:effectLst/>
                        </a:rPr>
                        <a:t>3.67</a:t>
                      </a:r>
                      <a:endParaRPr lang="en-US" sz="2000" b="1"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606349557"/>
                  </a:ext>
                </a:extLst>
              </a:tr>
              <a:tr h="266700">
                <a:tc>
                  <a:txBody>
                    <a:bodyPr/>
                    <a:lstStyle/>
                    <a:p>
                      <a:pPr algn="l" fontAlgn="b"/>
                      <a:r>
                        <a:rPr lang="en-US" sz="1400" b="1" u="none" strike="noStrike">
                          <a:effectLst/>
                        </a:rPr>
                        <a:t>4 Average</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r" fontAlgn="b"/>
                      <a:r>
                        <a:rPr lang="en-US" sz="2000" b="1" u="none" strike="noStrike">
                          <a:effectLst/>
                        </a:rPr>
                        <a:t>5.67</a:t>
                      </a:r>
                      <a:endParaRPr lang="en-US" sz="2000" b="1"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989010372"/>
                  </a:ext>
                </a:extLst>
              </a:tr>
              <a:tr h="266700">
                <a:tc>
                  <a:txBody>
                    <a:bodyPr/>
                    <a:lstStyle/>
                    <a:p>
                      <a:pPr algn="l" fontAlgn="b"/>
                      <a:r>
                        <a:rPr lang="en-US" sz="1400" b="1" u="none" strike="noStrike">
                          <a:effectLst/>
                        </a:rPr>
                        <a:t>5 Average</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r" fontAlgn="b"/>
                      <a:r>
                        <a:rPr lang="en-US" sz="2000" b="1" u="none" strike="noStrike">
                          <a:effectLst/>
                        </a:rPr>
                        <a:t>5.00</a:t>
                      </a:r>
                      <a:endParaRPr lang="en-US" sz="2000" b="1"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403741126"/>
                  </a:ext>
                </a:extLst>
              </a:tr>
              <a:tr h="266700">
                <a:tc>
                  <a:txBody>
                    <a:bodyPr/>
                    <a:lstStyle/>
                    <a:p>
                      <a:pPr algn="l" fontAlgn="b"/>
                      <a:r>
                        <a:rPr lang="en-US" sz="1400" b="1" u="none" strike="noStrike">
                          <a:effectLst/>
                        </a:rPr>
                        <a:t>6 Average</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r" fontAlgn="b"/>
                      <a:r>
                        <a:rPr lang="en-US" sz="2000" b="1" u="none" strike="noStrike">
                          <a:effectLst/>
                        </a:rPr>
                        <a:t>12.00</a:t>
                      </a:r>
                      <a:endParaRPr lang="en-US" sz="2000" b="1"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332926269"/>
                  </a:ext>
                </a:extLst>
              </a:tr>
              <a:tr h="266700">
                <a:tc>
                  <a:txBody>
                    <a:bodyPr/>
                    <a:lstStyle/>
                    <a:p>
                      <a:pPr algn="l" fontAlgn="b"/>
                      <a:r>
                        <a:rPr lang="en-US" sz="1400" b="1" u="none" strike="noStrike">
                          <a:effectLst/>
                        </a:rPr>
                        <a:t>7 Average</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r" fontAlgn="b"/>
                      <a:r>
                        <a:rPr lang="en-US" sz="2000" b="1" u="none" strike="noStrike">
                          <a:effectLst/>
                        </a:rPr>
                        <a:t>37.67</a:t>
                      </a:r>
                      <a:endParaRPr lang="en-US" sz="2000" b="1"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3140210636"/>
                  </a:ext>
                </a:extLst>
              </a:tr>
              <a:tr h="266700">
                <a:tc>
                  <a:txBody>
                    <a:bodyPr/>
                    <a:lstStyle/>
                    <a:p>
                      <a:pPr algn="l" fontAlgn="b"/>
                      <a:r>
                        <a:rPr lang="en-US" sz="1400" b="1" u="none" strike="noStrike">
                          <a:effectLst/>
                        </a:rPr>
                        <a:t>Grand Average</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r" fontAlgn="b"/>
                      <a:r>
                        <a:rPr lang="en-US" sz="2000" b="1" u="none" strike="noStrike" dirty="0">
                          <a:effectLst/>
                        </a:rPr>
                        <a:t>13.50</a:t>
                      </a:r>
                      <a:endParaRPr lang="en-US" sz="2000" b="1"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1374627512"/>
                  </a:ext>
                </a:extLst>
              </a:tr>
            </a:tbl>
          </a:graphicData>
        </a:graphic>
      </p:graphicFrame>
    </p:spTree>
    <p:extLst>
      <p:ext uri="{BB962C8B-B14F-4D97-AF65-F5344CB8AC3E}">
        <p14:creationId xmlns:p14="http://schemas.microsoft.com/office/powerpoint/2010/main" val="269881230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CC572-3407-4035-A04A-C15044CBA9D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1F5830F-C771-4723-BCBC-FC2BF12F759E}"/>
              </a:ext>
            </a:extLst>
          </p:cNvPr>
          <p:cNvSpPr>
            <a:spLocks noGrp="1"/>
          </p:cNvSpPr>
          <p:nvPr>
            <p:ph idx="1"/>
          </p:nvPr>
        </p:nvSpPr>
        <p:spPr>
          <a:xfrm>
            <a:off x="0" y="3707294"/>
            <a:ext cx="4323522" cy="2186609"/>
          </a:xfrm>
        </p:spPr>
        <p:txBody>
          <a:bodyPr/>
          <a:lstStyle/>
          <a:p>
            <a:r>
              <a:rPr lang="en-US" dirty="0"/>
              <a:t>In Excel, sort by Time of Day</a:t>
            </a:r>
          </a:p>
          <a:p>
            <a:r>
              <a:rPr lang="en-US" dirty="0"/>
              <a:t>Use Data/Subtotal to calculate the average conversion over Time of Day.  </a:t>
            </a:r>
          </a:p>
        </p:txBody>
      </p:sp>
      <p:pic>
        <p:nvPicPr>
          <p:cNvPr id="7" name="Picture 6">
            <a:extLst>
              <a:ext uri="{FF2B5EF4-FFF2-40B4-BE49-F238E27FC236}">
                <a16:creationId xmlns:a16="http://schemas.microsoft.com/office/drawing/2014/main" id="{A85E0247-4A4D-4B55-8697-270219DB78B2}"/>
              </a:ext>
            </a:extLst>
          </p:cNvPr>
          <p:cNvPicPr>
            <a:picLocks noChangeAspect="1"/>
          </p:cNvPicPr>
          <p:nvPr/>
        </p:nvPicPr>
        <p:blipFill>
          <a:blip r:embed="rId2"/>
          <a:stretch>
            <a:fillRect/>
          </a:stretch>
        </p:blipFill>
        <p:spPr>
          <a:xfrm>
            <a:off x="-50800" y="76960"/>
            <a:ext cx="12192000" cy="3352040"/>
          </a:xfrm>
          <a:prstGeom prst="rect">
            <a:avLst/>
          </a:prstGeom>
        </p:spPr>
      </p:pic>
      <p:pic>
        <p:nvPicPr>
          <p:cNvPr id="5" name="Picture 4">
            <a:extLst>
              <a:ext uri="{FF2B5EF4-FFF2-40B4-BE49-F238E27FC236}">
                <a16:creationId xmlns:a16="http://schemas.microsoft.com/office/drawing/2014/main" id="{D94EFB18-71B2-48BE-A569-71F4795D40CF}"/>
              </a:ext>
            </a:extLst>
          </p:cNvPr>
          <p:cNvPicPr>
            <a:picLocks noChangeAspect="1"/>
          </p:cNvPicPr>
          <p:nvPr/>
        </p:nvPicPr>
        <p:blipFill>
          <a:blip r:embed="rId3"/>
          <a:stretch>
            <a:fillRect/>
          </a:stretch>
        </p:blipFill>
        <p:spPr>
          <a:xfrm>
            <a:off x="4520681" y="1659834"/>
            <a:ext cx="3858864" cy="5595730"/>
          </a:xfrm>
          <a:prstGeom prst="rect">
            <a:avLst/>
          </a:prstGeom>
        </p:spPr>
      </p:pic>
    </p:spTree>
    <p:extLst>
      <p:ext uri="{BB962C8B-B14F-4D97-AF65-F5344CB8AC3E}">
        <p14:creationId xmlns:p14="http://schemas.microsoft.com/office/powerpoint/2010/main" val="133165049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96289-8C20-45F0-A8D3-BEAC288D457A}"/>
              </a:ext>
            </a:extLst>
          </p:cNvPr>
          <p:cNvSpPr>
            <a:spLocks noGrp="1"/>
          </p:cNvSpPr>
          <p:nvPr>
            <p:ph type="title"/>
          </p:nvPr>
        </p:nvSpPr>
        <p:spPr/>
        <p:txBody>
          <a:bodyPr/>
          <a:lstStyle/>
          <a:p>
            <a:pPr algn="l"/>
            <a:r>
              <a:rPr lang="en-US" sz="2800" dirty="0"/>
              <a:t>Using Excel for Regression Analysis </a:t>
            </a:r>
          </a:p>
        </p:txBody>
      </p:sp>
      <p:pic>
        <p:nvPicPr>
          <p:cNvPr id="4" name="Picture 3">
            <a:extLst>
              <a:ext uri="{FF2B5EF4-FFF2-40B4-BE49-F238E27FC236}">
                <a16:creationId xmlns:a16="http://schemas.microsoft.com/office/drawing/2014/main" id="{EBDA3E22-C9DA-43A5-975C-320587294D65}"/>
              </a:ext>
            </a:extLst>
          </p:cNvPr>
          <p:cNvPicPr>
            <a:picLocks noChangeAspect="1"/>
          </p:cNvPicPr>
          <p:nvPr/>
        </p:nvPicPr>
        <p:blipFill>
          <a:blip r:embed="rId2"/>
          <a:stretch>
            <a:fillRect/>
          </a:stretch>
        </p:blipFill>
        <p:spPr>
          <a:xfrm>
            <a:off x="132141" y="716500"/>
            <a:ext cx="11927717" cy="57241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082DADD2-65AF-4B65-897F-2A033A04EB39}"/>
              </a:ext>
            </a:extLst>
          </p:cNvPr>
          <p:cNvPicPr>
            <a:picLocks noChangeAspect="1"/>
          </p:cNvPicPr>
          <p:nvPr/>
        </p:nvPicPr>
        <p:blipFill>
          <a:blip r:embed="rId3"/>
          <a:stretch>
            <a:fillRect/>
          </a:stretch>
        </p:blipFill>
        <p:spPr>
          <a:xfrm>
            <a:off x="8085689" y="0"/>
            <a:ext cx="3795373" cy="3877484"/>
          </a:xfrm>
          <a:prstGeom prst="rect">
            <a:avLst/>
          </a:prstGeom>
        </p:spPr>
      </p:pic>
    </p:spTree>
    <p:extLst>
      <p:ext uri="{BB962C8B-B14F-4D97-AF65-F5344CB8AC3E}">
        <p14:creationId xmlns:p14="http://schemas.microsoft.com/office/powerpoint/2010/main" val="164075864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BD8CB-3DC3-45AE-A885-71A8A89AD3C9}"/>
              </a:ext>
            </a:extLst>
          </p:cNvPr>
          <p:cNvSpPr>
            <a:spLocks noGrp="1"/>
          </p:cNvSpPr>
          <p:nvPr>
            <p:ph type="title"/>
          </p:nvPr>
        </p:nvSpPr>
        <p:spPr/>
        <p:txBody>
          <a:bodyPr/>
          <a:lstStyle/>
          <a:p>
            <a:r>
              <a:rPr lang="en-US" dirty="0"/>
              <a:t>Forecasting Model</a:t>
            </a:r>
          </a:p>
        </p:txBody>
      </p:sp>
      <p:sp>
        <p:nvSpPr>
          <p:cNvPr id="3" name="Content Placeholder 2">
            <a:extLst>
              <a:ext uri="{FF2B5EF4-FFF2-40B4-BE49-F238E27FC236}">
                <a16:creationId xmlns:a16="http://schemas.microsoft.com/office/drawing/2014/main" id="{4DF2E2BE-8A7F-459B-B5E5-601C719376CD}"/>
              </a:ext>
            </a:extLst>
          </p:cNvPr>
          <p:cNvSpPr>
            <a:spLocks noGrp="1"/>
          </p:cNvSpPr>
          <p:nvPr>
            <p:ph idx="1"/>
          </p:nvPr>
        </p:nvSpPr>
        <p:spPr/>
        <p:txBody>
          <a:bodyPr/>
          <a:lstStyle/>
          <a:p>
            <a:r>
              <a:rPr lang="en-US" sz="3200" dirty="0"/>
              <a:t>You could also run a regression including both </a:t>
            </a:r>
            <a:r>
              <a:rPr lang="en-US" sz="3600" dirty="0">
                <a:solidFill>
                  <a:srgbClr val="C00000"/>
                </a:solidFill>
              </a:rPr>
              <a:t>hour-of-day effects and costs</a:t>
            </a:r>
            <a:r>
              <a:rPr lang="en-US" sz="3200" dirty="0"/>
              <a:t>.  If you do that, you should see here that cost becomes an insignificant factor in explaining performance.  In other words, the effect of spending on </a:t>
            </a:r>
            <a:r>
              <a:rPr lang="en-US" sz="3600" dirty="0">
                <a:solidFill>
                  <a:srgbClr val="C00000"/>
                </a:solidFill>
              </a:rPr>
              <a:t>conversion is really due to hour-of-day effects</a:t>
            </a:r>
            <a:r>
              <a:rPr lang="en-US" sz="3200" dirty="0"/>
              <a:t> (i.e., we spent more during certain hours). </a:t>
            </a:r>
          </a:p>
          <a:p>
            <a:r>
              <a:rPr lang="en-US" sz="3200" dirty="0"/>
              <a:t>One general caveat about regression models.  As you add more variables to a regression model, the model could become less useful for forecasting with new data.  </a:t>
            </a:r>
            <a:r>
              <a:rPr lang="en-US" sz="4000" dirty="0">
                <a:solidFill>
                  <a:srgbClr val="C00000"/>
                </a:solidFill>
              </a:rPr>
              <a:t>For forecasting, it is generally useful to build reliable models with fewer variables</a:t>
            </a:r>
            <a:r>
              <a:rPr lang="en-US" sz="3200" dirty="0"/>
              <a:t>, rather than building a model with a large number of variables. </a:t>
            </a:r>
          </a:p>
          <a:p>
            <a:pPr marL="0" indent="0">
              <a:buNone/>
            </a:pPr>
            <a:endParaRPr lang="en-US" dirty="0"/>
          </a:p>
        </p:txBody>
      </p:sp>
    </p:spTree>
    <p:extLst>
      <p:ext uri="{BB962C8B-B14F-4D97-AF65-F5344CB8AC3E}">
        <p14:creationId xmlns:p14="http://schemas.microsoft.com/office/powerpoint/2010/main" val="57368273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Panel Data with Simple “Fixed Effects”</a:t>
            </a: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1655749140"/>
              </p:ext>
            </p:extLst>
          </p:nvPr>
        </p:nvGraphicFramePr>
        <p:xfrm>
          <a:off x="613005" y="902835"/>
          <a:ext cx="7445086" cy="4676775"/>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82326B89-41AF-4837-8D1F-8DE5E7A777D6}"/>
              </a:ext>
            </a:extLst>
          </p:cNvPr>
          <p:cNvSpPr txBox="1"/>
          <p:nvPr/>
        </p:nvSpPr>
        <p:spPr>
          <a:xfrm>
            <a:off x="8229600" y="4646951"/>
            <a:ext cx="3021495" cy="707886"/>
          </a:xfrm>
          <a:prstGeom prst="rect">
            <a:avLst/>
          </a:prstGeom>
          <a:noFill/>
        </p:spPr>
        <p:txBody>
          <a:bodyPr wrap="square" rtlCol="0">
            <a:spAutoFit/>
          </a:bodyPr>
          <a:lstStyle/>
          <a:p>
            <a:r>
              <a:rPr lang="en-US" sz="2000" b="1" dirty="0"/>
              <a:t>Increasing in spending at </a:t>
            </a:r>
            <a:r>
              <a:rPr lang="en-US" sz="2000" b="1" dirty="0" err="1"/>
              <a:t>AdWord</a:t>
            </a:r>
            <a:r>
              <a:rPr lang="en-US" sz="2000" b="1" dirty="0"/>
              <a:t> marketing</a:t>
            </a:r>
          </a:p>
        </p:txBody>
      </p:sp>
      <p:sp>
        <p:nvSpPr>
          <p:cNvPr id="3" name="TextBox 2">
            <a:extLst>
              <a:ext uri="{FF2B5EF4-FFF2-40B4-BE49-F238E27FC236}">
                <a16:creationId xmlns:a16="http://schemas.microsoft.com/office/drawing/2014/main" id="{C08CE4A5-6CEB-4499-9FDC-F55060DAADD7}"/>
              </a:ext>
            </a:extLst>
          </p:cNvPr>
          <p:cNvSpPr txBox="1"/>
          <p:nvPr/>
        </p:nvSpPr>
        <p:spPr>
          <a:xfrm>
            <a:off x="418976" y="5906125"/>
            <a:ext cx="11150172" cy="523220"/>
          </a:xfrm>
          <a:prstGeom prst="rect">
            <a:avLst/>
          </a:prstGeom>
          <a:noFill/>
        </p:spPr>
        <p:txBody>
          <a:bodyPr wrap="square" rtlCol="0">
            <a:spAutoFit/>
          </a:bodyPr>
          <a:lstStyle/>
          <a:p>
            <a:r>
              <a:rPr lang="en-US" sz="2800" b="1" dirty="0"/>
              <a:t>Keywords have intrinsic effect on conversions. </a:t>
            </a:r>
          </a:p>
        </p:txBody>
      </p:sp>
    </p:spTree>
    <p:extLst>
      <p:ext uri="{BB962C8B-B14F-4D97-AF65-F5344CB8AC3E}">
        <p14:creationId xmlns:p14="http://schemas.microsoft.com/office/powerpoint/2010/main" val="2468512459"/>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More Complex Panel Data Example</a:t>
            </a: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1073053581"/>
              </p:ext>
            </p:extLst>
          </p:nvPr>
        </p:nvGraphicFramePr>
        <p:xfrm>
          <a:off x="2407226" y="1500189"/>
          <a:ext cx="7445086" cy="46767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9018869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Implementing Fixed Effects Panel Data Analysis in Excel</a:t>
            </a:r>
            <a:endParaRPr lang="en-US" dirty="0"/>
          </a:p>
        </p:txBody>
      </p:sp>
      <p:sp>
        <p:nvSpPr>
          <p:cNvPr id="3" name="Content Placeholder 2"/>
          <p:cNvSpPr>
            <a:spLocks noGrp="1"/>
          </p:cNvSpPr>
          <p:nvPr>
            <p:ph idx="1"/>
          </p:nvPr>
        </p:nvSpPr>
        <p:spPr/>
        <p:txBody>
          <a:bodyPr/>
          <a:lstStyle/>
          <a:p>
            <a:r>
              <a:rPr lang="en-US" altLang="en-US" dirty="0"/>
              <a:t>A fixed-effects panel data model can be estimated in Excel using dummy-variable coding.</a:t>
            </a:r>
          </a:p>
          <a:p>
            <a:r>
              <a:rPr lang="en-US" altLang="en-US" dirty="0"/>
              <a:t>To model </a:t>
            </a:r>
            <a:r>
              <a:rPr lang="en-US" altLang="en-US" dirty="0">
                <a:solidFill>
                  <a:srgbClr val="C00000"/>
                </a:solidFill>
              </a:rPr>
              <a:t>N fixed effects you need N-1 dummy variables </a:t>
            </a:r>
            <a:r>
              <a:rPr lang="en-US" altLang="en-US" dirty="0"/>
              <a:t>– example, for 3 fixed effects (i.e., 3 keywords), you need 2 dummy variables.</a:t>
            </a:r>
          </a:p>
          <a:p>
            <a:r>
              <a:rPr lang="en-US" altLang="en-US" dirty="0"/>
              <a:t>Fixed Effects panel data analysis can be done in Excel if the number of fixed effects is small (less than 16). </a:t>
            </a:r>
          </a:p>
          <a:p>
            <a:endParaRPr lang="en-US" dirty="0"/>
          </a:p>
        </p:txBody>
      </p:sp>
    </p:spTree>
    <p:extLst>
      <p:ext uri="{BB962C8B-B14F-4D97-AF65-F5344CB8AC3E}">
        <p14:creationId xmlns:p14="http://schemas.microsoft.com/office/powerpoint/2010/main" val="299555961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General Approaches to Modeling Panel Data</a:t>
            </a:r>
            <a:endParaRPr lang="en-US" dirty="0"/>
          </a:p>
        </p:txBody>
      </p:sp>
      <p:sp>
        <p:nvSpPr>
          <p:cNvPr id="3" name="Content Placeholder 2"/>
          <p:cNvSpPr>
            <a:spLocks noGrp="1"/>
          </p:cNvSpPr>
          <p:nvPr>
            <p:ph idx="1"/>
          </p:nvPr>
        </p:nvSpPr>
        <p:spPr/>
        <p:txBody>
          <a:bodyPr/>
          <a:lstStyle/>
          <a:p>
            <a:r>
              <a:rPr lang="en-US" altLang="en-US" dirty="0"/>
              <a:t>If there is a large number of panel members whose effects we need to account for, we have two options:</a:t>
            </a:r>
            <a:br>
              <a:rPr lang="en-US" altLang="en-US" dirty="0"/>
            </a:br>
            <a:endParaRPr lang="en-US" altLang="en-US" dirty="0"/>
          </a:p>
          <a:p>
            <a:pPr marL="1027113" lvl="1" indent="-457200">
              <a:buFont typeface="+mj-lt"/>
              <a:buAutoNum type="arabicPeriod"/>
            </a:pPr>
            <a:r>
              <a:rPr lang="en-US" altLang="en-US" dirty="0"/>
              <a:t>Implement “fixed effects” model in standard statistical software such as SPSS, SAS, STATA, or R.  This works best if there is a sufficient number of observations for each fixed effect.</a:t>
            </a:r>
            <a:endParaRPr lang="en-US" dirty="0"/>
          </a:p>
        </p:txBody>
      </p:sp>
    </p:spTree>
    <p:extLst>
      <p:ext uri="{BB962C8B-B14F-4D97-AF65-F5344CB8AC3E}">
        <p14:creationId xmlns:p14="http://schemas.microsoft.com/office/powerpoint/2010/main" val="347062723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General Approaches to Modeling Panel Data</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54501" y="833557"/>
                <a:ext cx="12068869" cy="4677347"/>
              </a:xfrm>
            </p:spPr>
            <p:txBody>
              <a:bodyPr/>
              <a:lstStyle/>
              <a:p>
                <a:pPr marL="455628" indent="-457200">
                  <a:buFont typeface="+mj-lt"/>
                  <a:buAutoNum type="arabicPeriod" startAt="2"/>
                </a:pPr>
                <a:r>
                  <a:rPr lang="en-US" altLang="en-US" sz="3600" dirty="0"/>
                  <a:t>Implement “random effects” model if it is appropriate for the data. </a:t>
                </a:r>
              </a:p>
              <a:p>
                <a:pPr marL="569913" lvl="1" indent="0">
                  <a:buNone/>
                </a:pPr>
                <a:r>
                  <a:rPr lang="en-US" altLang="en-US" sz="2800" dirty="0"/>
                  <a:t>Here we specify the </a:t>
                </a:r>
                <a:r>
                  <a:rPr lang="en-US" altLang="en-US" sz="2800" i="1" dirty="0"/>
                  <a:t>incremental effect associated with each panel member to be from a probability distribution </a:t>
                </a:r>
                <a:r>
                  <a:rPr lang="en-US" altLang="en-US" sz="2800" dirty="0"/>
                  <a:t>(say Normal distribution).  That is, we assume the effects </a:t>
                </a:r>
                <a14:m>
                  <m:oMath xmlns:m="http://schemas.openxmlformats.org/officeDocument/2006/math">
                    <m:sSub>
                      <m:sSubPr>
                        <m:ctrlPr>
                          <a:rPr lang="en-US" sz="2800" i="1">
                            <a:latin typeface="Cambria Math" panose="02040503050406030204" pitchFamily="18" charset="0"/>
                          </a:rPr>
                        </m:ctrlPr>
                      </m:sSubPr>
                      <m:e>
                        <m:r>
                          <a:rPr lang="en-US" sz="2800">
                            <a:latin typeface="Cambria Math"/>
                          </a:rPr>
                          <m:t>𝒇</m:t>
                        </m:r>
                      </m:e>
                      <m:sub>
                        <m:r>
                          <a:rPr lang="en-US" sz="2800">
                            <a:latin typeface="Cambria Math"/>
                          </a:rPr>
                          <m:t>𝒊</m:t>
                        </m:r>
                      </m:sub>
                    </m:sSub>
                  </m:oMath>
                </a14:m>
                <a:r>
                  <a:rPr lang="en-US" altLang="en-US" sz="2800" dirty="0"/>
                  <a:t> associated with each panel member in the regression equation</a:t>
                </a:r>
              </a:p>
              <a:p>
                <a:pPr marL="569913" lvl="1" indent="0">
                  <a:buNone/>
                </a:pPr>
                <a:r>
                  <a:rPr lang="en-US" altLang="en-US" sz="3600" dirty="0"/>
                  <a:t> </a:t>
                </a:r>
                <a14:m>
                  <m:oMath xmlns:m="http://schemas.openxmlformats.org/officeDocument/2006/math">
                    <m:sSub>
                      <m:sSubPr>
                        <m:ctrlPr>
                          <a:rPr lang="en-US" sz="3600" i="1">
                            <a:latin typeface="Cambria Math" panose="02040503050406030204" pitchFamily="18" charset="0"/>
                          </a:rPr>
                        </m:ctrlPr>
                      </m:sSubPr>
                      <m:e>
                        <m:r>
                          <a:rPr lang="en-US" sz="3600">
                            <a:latin typeface="Cambria Math"/>
                          </a:rPr>
                          <m:t>𝒚</m:t>
                        </m:r>
                      </m:e>
                      <m:sub>
                        <m:r>
                          <a:rPr lang="en-US" sz="3600">
                            <a:latin typeface="Cambria Math"/>
                          </a:rPr>
                          <m:t>𝒊𝒕</m:t>
                        </m:r>
                      </m:sub>
                    </m:sSub>
                    <m:r>
                      <a:rPr lang="en-US" sz="3600">
                        <a:latin typeface="Cambria Math"/>
                      </a:rPr>
                      <m:t>=</m:t>
                    </m:r>
                    <m:r>
                      <a:rPr lang="en-US" sz="3600">
                        <a:latin typeface="Cambria Math"/>
                      </a:rPr>
                      <m:t>𝒂</m:t>
                    </m:r>
                    <m:r>
                      <a:rPr lang="en-US" sz="3600">
                        <a:latin typeface="Cambria Math"/>
                      </a:rPr>
                      <m:t>+</m:t>
                    </m:r>
                    <m:sSub>
                      <m:sSubPr>
                        <m:ctrlPr>
                          <a:rPr lang="en-US" sz="3600" i="1">
                            <a:latin typeface="Cambria Math" panose="02040503050406030204" pitchFamily="18" charset="0"/>
                          </a:rPr>
                        </m:ctrlPr>
                      </m:sSubPr>
                      <m:e>
                        <m:r>
                          <a:rPr lang="en-US" sz="3600">
                            <a:latin typeface="Cambria Math"/>
                          </a:rPr>
                          <m:t>𝒇</m:t>
                        </m:r>
                      </m:e>
                      <m:sub>
                        <m:r>
                          <a:rPr lang="en-US" sz="3600">
                            <a:latin typeface="Cambria Math"/>
                          </a:rPr>
                          <m:t>𝒊</m:t>
                        </m:r>
                      </m:sub>
                    </m:sSub>
                    <m:r>
                      <a:rPr lang="en-US" sz="3600">
                        <a:latin typeface="Cambria Math"/>
                      </a:rPr>
                      <m:t>+</m:t>
                    </m:r>
                    <m:r>
                      <a:rPr lang="en-US" sz="3600">
                        <a:latin typeface="Cambria Math"/>
                      </a:rPr>
                      <m:t>𝒃</m:t>
                    </m:r>
                    <m:sSub>
                      <m:sSubPr>
                        <m:ctrlPr>
                          <a:rPr lang="en-US" sz="3600" i="1">
                            <a:latin typeface="Cambria Math" panose="02040503050406030204" pitchFamily="18" charset="0"/>
                          </a:rPr>
                        </m:ctrlPr>
                      </m:sSubPr>
                      <m:e>
                        <m:r>
                          <a:rPr lang="en-US" sz="3600">
                            <a:latin typeface="Cambria Math"/>
                          </a:rPr>
                          <m:t>𝑿</m:t>
                        </m:r>
                      </m:e>
                      <m:sub>
                        <m:r>
                          <a:rPr lang="en-US" sz="3600">
                            <a:latin typeface="Cambria Math"/>
                          </a:rPr>
                          <m:t>𝒊𝒕</m:t>
                        </m:r>
                      </m:sub>
                    </m:sSub>
                    <m:r>
                      <a:rPr lang="en-US" sz="3600">
                        <a:latin typeface="Cambria Math"/>
                      </a:rPr>
                      <m:t>+</m:t>
                    </m:r>
                    <m:sSub>
                      <m:sSubPr>
                        <m:ctrlPr>
                          <a:rPr lang="en-US" sz="3600" i="1">
                            <a:latin typeface="Cambria Math" panose="02040503050406030204" pitchFamily="18" charset="0"/>
                          </a:rPr>
                        </m:ctrlPr>
                      </m:sSubPr>
                      <m:e>
                        <m:r>
                          <a:rPr lang="en-US" sz="3600">
                            <a:latin typeface="Cambria Math"/>
                          </a:rPr>
                          <m:t>𝜺</m:t>
                        </m:r>
                      </m:e>
                      <m:sub>
                        <m:r>
                          <a:rPr lang="en-US" sz="3600">
                            <a:latin typeface="Cambria Math"/>
                          </a:rPr>
                          <m:t>𝒊𝒕</m:t>
                        </m:r>
                      </m:sub>
                    </m:sSub>
                  </m:oMath>
                </a14:m>
                <a:r>
                  <a:rPr lang="en-US" altLang="en-US" sz="3600" dirty="0"/>
                  <a:t> </a:t>
                </a:r>
              </a:p>
              <a:p>
                <a:pPr marL="569913" lvl="1" indent="0">
                  <a:buNone/>
                </a:pPr>
                <a:r>
                  <a:rPr lang="en-US" altLang="en-US" sz="2800" dirty="0"/>
                  <a:t>to be drawn from a probability distribution.  Then, </a:t>
                </a:r>
                <a:r>
                  <a:rPr lang="en-US" altLang="en-US" sz="2800" i="1" dirty="0"/>
                  <a:t>we estimate just the parameters of the distribution</a:t>
                </a:r>
                <a:r>
                  <a:rPr lang="en-US" altLang="en-US" sz="2800" dirty="0"/>
                  <a:t> (typically numbering fewer than 2 or 3) instead of estimating hundreds of fixed effects through dummy variables.</a:t>
                </a:r>
                <a:endParaRPr lang="en-US"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54501" y="833557"/>
                <a:ext cx="12068869" cy="4677347"/>
              </a:xfrm>
              <a:blipFill>
                <a:blip r:embed="rId3"/>
                <a:stretch>
                  <a:fillRect l="-1414" t="-3259" r="-1313" b="-11995"/>
                </a:stretch>
              </a:blipFill>
            </p:spPr>
            <p:txBody>
              <a:bodyPr/>
              <a:lstStyle/>
              <a:p>
                <a:r>
                  <a:rPr lang="en-US">
                    <a:noFill/>
                  </a:rPr>
                  <a:t> </a:t>
                </a:r>
              </a:p>
            </p:txBody>
          </p:sp>
        </mc:Fallback>
      </mc:AlternateContent>
    </p:spTree>
    <p:extLst>
      <p:ext uri="{BB962C8B-B14F-4D97-AF65-F5344CB8AC3E}">
        <p14:creationId xmlns:p14="http://schemas.microsoft.com/office/powerpoint/2010/main" val="378197165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C266B-379D-448E-9919-DCD6894C35B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A67D530-B3F8-4701-B73A-CF2A99C8031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0BC16A6-CB57-4CE8-A9E7-915E69910A68}"/>
              </a:ext>
            </a:extLst>
          </p:cNvPr>
          <p:cNvPicPr>
            <a:picLocks noChangeAspect="1"/>
          </p:cNvPicPr>
          <p:nvPr/>
        </p:nvPicPr>
        <p:blipFill>
          <a:blip r:embed="rId2"/>
          <a:stretch>
            <a:fillRect/>
          </a:stretch>
        </p:blipFill>
        <p:spPr>
          <a:xfrm>
            <a:off x="0" y="0"/>
            <a:ext cx="12192000" cy="3811023"/>
          </a:xfrm>
          <a:prstGeom prst="rect">
            <a:avLst/>
          </a:prstGeom>
        </p:spPr>
      </p:pic>
      <p:pic>
        <p:nvPicPr>
          <p:cNvPr id="7" name="Picture 6">
            <a:extLst>
              <a:ext uri="{FF2B5EF4-FFF2-40B4-BE49-F238E27FC236}">
                <a16:creationId xmlns:a16="http://schemas.microsoft.com/office/drawing/2014/main" id="{206DAD1A-B250-434A-AC63-849D5D2980E1}"/>
              </a:ext>
            </a:extLst>
          </p:cNvPr>
          <p:cNvPicPr>
            <a:picLocks noChangeAspect="1"/>
          </p:cNvPicPr>
          <p:nvPr/>
        </p:nvPicPr>
        <p:blipFill>
          <a:blip r:embed="rId3"/>
          <a:stretch>
            <a:fillRect/>
          </a:stretch>
        </p:blipFill>
        <p:spPr>
          <a:xfrm>
            <a:off x="-50800" y="4026921"/>
            <a:ext cx="12192000" cy="3021331"/>
          </a:xfrm>
          <a:prstGeom prst="rect">
            <a:avLst/>
          </a:prstGeom>
        </p:spPr>
      </p:pic>
      <p:sp>
        <p:nvSpPr>
          <p:cNvPr id="8" name="TextBox 7">
            <a:extLst>
              <a:ext uri="{FF2B5EF4-FFF2-40B4-BE49-F238E27FC236}">
                <a16:creationId xmlns:a16="http://schemas.microsoft.com/office/drawing/2014/main" id="{107A9856-CC5D-490F-A6D3-60B1C8ED687D}"/>
              </a:ext>
            </a:extLst>
          </p:cNvPr>
          <p:cNvSpPr txBox="1"/>
          <p:nvPr/>
        </p:nvSpPr>
        <p:spPr>
          <a:xfrm>
            <a:off x="403502" y="6535812"/>
            <a:ext cx="6144178" cy="369332"/>
          </a:xfrm>
          <a:prstGeom prst="rect">
            <a:avLst/>
          </a:prstGeom>
          <a:noFill/>
        </p:spPr>
        <p:txBody>
          <a:bodyPr wrap="square">
            <a:spAutoFit/>
          </a:bodyPr>
          <a:lstStyle/>
          <a:p>
            <a:r>
              <a:rPr lang="en-US" dirty="0">
                <a:hlinkClick r:id="rId4"/>
              </a:rPr>
              <a:t>https://www.princeton.edu/~otorres/Panel101.pdf</a:t>
            </a:r>
            <a:r>
              <a:rPr lang="en-US" dirty="0"/>
              <a:t> </a:t>
            </a:r>
          </a:p>
        </p:txBody>
      </p:sp>
    </p:spTree>
    <p:extLst>
      <p:ext uri="{BB962C8B-B14F-4D97-AF65-F5344CB8AC3E}">
        <p14:creationId xmlns:p14="http://schemas.microsoft.com/office/powerpoint/2010/main" val="57377700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9977-5E5F-437F-8CFC-FF269B34627A}"/>
              </a:ext>
            </a:extLst>
          </p:cNvPr>
          <p:cNvSpPr>
            <a:spLocks noGrp="1"/>
          </p:cNvSpPr>
          <p:nvPr>
            <p:ph type="title"/>
          </p:nvPr>
        </p:nvSpPr>
        <p:spPr/>
        <p:txBody>
          <a:bodyPr/>
          <a:lstStyle/>
          <a:p>
            <a:r>
              <a:rPr lang="en-US" dirty="0"/>
              <a:t>Panel Data Analysis in </a:t>
            </a:r>
            <a:r>
              <a:rPr lang="en-US" dirty="0" err="1"/>
              <a:t>Enginius</a:t>
            </a:r>
            <a:r>
              <a:rPr lang="en-US" dirty="0"/>
              <a:t> </a:t>
            </a:r>
          </a:p>
        </p:txBody>
      </p:sp>
      <p:pic>
        <p:nvPicPr>
          <p:cNvPr id="5" name="Picture 4">
            <a:extLst>
              <a:ext uri="{FF2B5EF4-FFF2-40B4-BE49-F238E27FC236}">
                <a16:creationId xmlns:a16="http://schemas.microsoft.com/office/drawing/2014/main" id="{6AA5C1CF-CC19-4CA6-BF90-AB6E77C8BD34}"/>
              </a:ext>
            </a:extLst>
          </p:cNvPr>
          <p:cNvPicPr>
            <a:picLocks noChangeAspect="1"/>
          </p:cNvPicPr>
          <p:nvPr/>
        </p:nvPicPr>
        <p:blipFill>
          <a:blip r:embed="rId2"/>
          <a:stretch>
            <a:fillRect/>
          </a:stretch>
        </p:blipFill>
        <p:spPr>
          <a:xfrm>
            <a:off x="0" y="1612772"/>
            <a:ext cx="12192000" cy="3632456"/>
          </a:xfrm>
          <a:prstGeom prst="rect">
            <a:avLst/>
          </a:prstGeom>
        </p:spPr>
      </p:pic>
    </p:spTree>
    <p:extLst>
      <p:ext uri="{BB962C8B-B14F-4D97-AF65-F5344CB8AC3E}">
        <p14:creationId xmlns:p14="http://schemas.microsoft.com/office/powerpoint/2010/main" val="400916178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2CC85A-90ED-48A1-9A7F-F5B966449A19}"/>
              </a:ext>
            </a:extLst>
          </p:cNvPr>
          <p:cNvPicPr>
            <a:picLocks noChangeAspect="1"/>
          </p:cNvPicPr>
          <p:nvPr/>
        </p:nvPicPr>
        <p:blipFill>
          <a:blip r:embed="rId2"/>
          <a:stretch>
            <a:fillRect/>
          </a:stretch>
        </p:blipFill>
        <p:spPr>
          <a:xfrm>
            <a:off x="0" y="1011669"/>
            <a:ext cx="12192000" cy="4834661"/>
          </a:xfrm>
          <a:prstGeom prst="rect">
            <a:avLst/>
          </a:prstGeom>
        </p:spPr>
      </p:pic>
      <p:sp>
        <p:nvSpPr>
          <p:cNvPr id="4" name="Title 3">
            <a:extLst>
              <a:ext uri="{FF2B5EF4-FFF2-40B4-BE49-F238E27FC236}">
                <a16:creationId xmlns:a16="http://schemas.microsoft.com/office/drawing/2014/main" id="{0BF749A4-FB7E-40A6-BE8A-C8FAB4101562}"/>
              </a:ext>
            </a:extLst>
          </p:cNvPr>
          <p:cNvSpPr>
            <a:spLocks noGrp="1"/>
          </p:cNvSpPr>
          <p:nvPr>
            <p:ph type="title"/>
          </p:nvPr>
        </p:nvSpPr>
        <p:spPr/>
        <p:txBody>
          <a:bodyPr/>
          <a:lstStyle/>
          <a:p>
            <a:r>
              <a:rPr lang="en-US" dirty="0"/>
              <a:t>Statistical Tests for Automatic Model Selection in </a:t>
            </a:r>
            <a:r>
              <a:rPr lang="en-US" dirty="0" err="1"/>
              <a:t>Enginius</a:t>
            </a:r>
            <a:endParaRPr lang="en-US" dirty="0"/>
          </a:p>
        </p:txBody>
      </p:sp>
    </p:spTree>
    <p:extLst>
      <p:ext uri="{BB962C8B-B14F-4D97-AF65-F5344CB8AC3E}">
        <p14:creationId xmlns:p14="http://schemas.microsoft.com/office/powerpoint/2010/main" val="383361317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04FAE-063F-48C1-8CB4-275D56A9CC52}"/>
              </a:ext>
            </a:extLst>
          </p:cNvPr>
          <p:cNvSpPr>
            <a:spLocks noGrp="1"/>
          </p:cNvSpPr>
          <p:nvPr>
            <p:ph type="title"/>
          </p:nvPr>
        </p:nvSpPr>
        <p:spPr/>
        <p:txBody>
          <a:bodyPr/>
          <a:lstStyle/>
          <a:p>
            <a:r>
              <a:rPr lang="en-US" dirty="0"/>
              <a:t>Benefits of Panel Data Regression</a:t>
            </a:r>
          </a:p>
        </p:txBody>
      </p:sp>
      <p:pic>
        <p:nvPicPr>
          <p:cNvPr id="5" name="Picture 4">
            <a:extLst>
              <a:ext uri="{FF2B5EF4-FFF2-40B4-BE49-F238E27FC236}">
                <a16:creationId xmlns:a16="http://schemas.microsoft.com/office/drawing/2014/main" id="{C79ACA2F-4312-430B-B931-4346B5CA4DAB}"/>
              </a:ext>
            </a:extLst>
          </p:cNvPr>
          <p:cNvPicPr>
            <a:picLocks noChangeAspect="1"/>
          </p:cNvPicPr>
          <p:nvPr/>
        </p:nvPicPr>
        <p:blipFill>
          <a:blip r:embed="rId2"/>
          <a:stretch>
            <a:fillRect/>
          </a:stretch>
        </p:blipFill>
        <p:spPr>
          <a:xfrm>
            <a:off x="0" y="1093252"/>
            <a:ext cx="12192000" cy="4671495"/>
          </a:xfrm>
          <a:prstGeom prst="rect">
            <a:avLst/>
          </a:prstGeom>
        </p:spPr>
      </p:pic>
    </p:spTree>
    <p:extLst>
      <p:ext uri="{BB962C8B-B14F-4D97-AF65-F5344CB8AC3E}">
        <p14:creationId xmlns:p14="http://schemas.microsoft.com/office/powerpoint/2010/main" val="2315082626"/>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29EED-D946-4B0A-B299-B542086DC6D1}"/>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364CDC71-A5E2-45A2-9370-B6B654CFB4A0}"/>
              </a:ext>
            </a:extLst>
          </p:cNvPr>
          <p:cNvSpPr>
            <a:spLocks noGrp="1"/>
          </p:cNvSpPr>
          <p:nvPr>
            <p:ph idx="1"/>
          </p:nvPr>
        </p:nvSpPr>
        <p:spPr/>
        <p:txBody>
          <a:bodyPr/>
          <a:lstStyle/>
          <a:p>
            <a:pPr marL="0" indent="0" algn="l">
              <a:buNone/>
            </a:pPr>
            <a:r>
              <a:rPr lang="en-US" sz="3200" dirty="0"/>
              <a:t>Panel Data Example in Excel</a:t>
            </a:r>
          </a:p>
          <a:p>
            <a:pPr marL="0" indent="0" algn="l">
              <a:buNone/>
            </a:pPr>
            <a:r>
              <a:rPr lang="en-US" sz="3200" dirty="0">
                <a:hlinkClick r:id="rId2"/>
              </a:rPr>
              <a:t>https://help.xlstat.com/s/article/panel-regression-in-excel?language=en_US</a:t>
            </a:r>
            <a:r>
              <a:rPr lang="en-US" sz="3200" dirty="0"/>
              <a:t> </a:t>
            </a:r>
          </a:p>
          <a:p>
            <a:pPr marL="0" indent="0" algn="l">
              <a:buNone/>
            </a:pPr>
            <a:endParaRPr lang="en-US" sz="3200" dirty="0"/>
          </a:p>
          <a:p>
            <a:pPr marL="0" indent="0" algn="l">
              <a:buNone/>
            </a:pPr>
            <a:r>
              <a:rPr lang="en-US" sz="3200" dirty="0">
                <a:hlinkClick r:id="rId3"/>
              </a:rPr>
              <a:t>https://www.aptech.com/blog/introduction-to-the-fundamentals-of-panel-data/</a:t>
            </a:r>
            <a:r>
              <a:rPr lang="en-US" sz="3200" dirty="0"/>
              <a:t> </a:t>
            </a:r>
          </a:p>
          <a:p>
            <a:pPr marL="0" indent="0" algn="l">
              <a:buNone/>
            </a:pPr>
            <a:endParaRPr lang="en-US" sz="3200" dirty="0"/>
          </a:p>
          <a:p>
            <a:pPr marL="0" indent="0">
              <a:buNone/>
            </a:pPr>
            <a:r>
              <a:rPr lang="en-US" sz="2000" b="0" i="0">
                <a:effectLst/>
                <a:latin typeface="Roboto" panose="02000000000000000000" pitchFamily="2" charset="0"/>
              </a:rPr>
              <a:t>** Panel </a:t>
            </a:r>
            <a:r>
              <a:rPr lang="en-US" sz="2000" b="0" i="0" dirty="0">
                <a:effectLst/>
                <a:latin typeface="Roboto" panose="02000000000000000000" pitchFamily="2" charset="0"/>
              </a:rPr>
              <a:t>Data Analysis | Econometrics | Fixed </a:t>
            </a:r>
            <a:r>
              <a:rPr lang="en-US" sz="2000" b="0" i="0" dirty="0" err="1">
                <a:effectLst/>
                <a:latin typeface="Roboto" panose="02000000000000000000" pitchFamily="2" charset="0"/>
              </a:rPr>
              <a:t>effect|Random</a:t>
            </a:r>
            <a:r>
              <a:rPr lang="en-US" sz="2000" b="0" i="0" dirty="0">
                <a:effectLst/>
                <a:latin typeface="Roboto" panose="02000000000000000000" pitchFamily="2" charset="0"/>
              </a:rPr>
              <a:t> effect | Time Series | Data Science</a:t>
            </a:r>
          </a:p>
          <a:p>
            <a:pPr marL="0" indent="0" algn="l">
              <a:buNone/>
            </a:pPr>
            <a:r>
              <a:rPr lang="en-US" sz="3200" dirty="0">
                <a:hlinkClick r:id="rId4"/>
              </a:rPr>
              <a:t>https://www.youtube.com/watch?v=f01WjeCdgEA</a:t>
            </a:r>
            <a:r>
              <a:rPr lang="en-US" sz="3200" dirty="0"/>
              <a:t> </a:t>
            </a:r>
          </a:p>
        </p:txBody>
      </p:sp>
      <p:sp>
        <p:nvSpPr>
          <p:cNvPr id="5" name="TextBox 4">
            <a:extLst>
              <a:ext uri="{FF2B5EF4-FFF2-40B4-BE49-F238E27FC236}">
                <a16:creationId xmlns:a16="http://schemas.microsoft.com/office/drawing/2014/main" id="{FC2C5DD0-DA23-4524-B41B-00AA004F3027}"/>
              </a:ext>
            </a:extLst>
          </p:cNvPr>
          <p:cNvSpPr txBox="1"/>
          <p:nvPr/>
        </p:nvSpPr>
        <p:spPr>
          <a:xfrm>
            <a:off x="304800" y="5756701"/>
            <a:ext cx="10434637" cy="830997"/>
          </a:xfrm>
          <a:prstGeom prst="rect">
            <a:avLst/>
          </a:prstGeom>
          <a:noFill/>
        </p:spPr>
        <p:txBody>
          <a:bodyPr wrap="square">
            <a:spAutoFit/>
          </a:bodyPr>
          <a:lstStyle/>
          <a:p>
            <a:r>
              <a:rPr lang="en-US" sz="2400" b="0" i="0" dirty="0">
                <a:solidFill>
                  <a:schemeClr val="tx1"/>
                </a:solidFill>
                <a:effectLst/>
                <a:latin typeface="Roboto" panose="02000000000000000000" pitchFamily="2" charset="0"/>
              </a:rPr>
              <a:t>Introduction to Panel Data Analysis</a:t>
            </a:r>
          </a:p>
          <a:p>
            <a:r>
              <a:rPr lang="en-US" sz="2400" dirty="0">
                <a:solidFill>
                  <a:schemeClr val="tx1"/>
                </a:solidFill>
                <a:hlinkClick r:id="rId5"/>
              </a:rPr>
              <a:t>http://bowenstaff.bowen.edu.ng/lectureslides/1589398888.pdf</a:t>
            </a:r>
            <a:r>
              <a:rPr lang="en-US" sz="2400" dirty="0">
                <a:solidFill>
                  <a:schemeClr val="tx1"/>
                </a:solidFill>
              </a:rPr>
              <a:t> </a:t>
            </a:r>
          </a:p>
        </p:txBody>
      </p:sp>
    </p:spTree>
    <p:extLst>
      <p:ext uri="{BB962C8B-B14F-4D97-AF65-F5344CB8AC3E}">
        <p14:creationId xmlns:p14="http://schemas.microsoft.com/office/powerpoint/2010/main" val="365163495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4F6A6-3A27-4886-9EB1-A41C7F2C9258}"/>
              </a:ext>
            </a:extLst>
          </p:cNvPr>
          <p:cNvSpPr>
            <a:spLocks noGrp="1"/>
          </p:cNvSpPr>
          <p:nvPr>
            <p:ph type="title"/>
          </p:nvPr>
        </p:nvSpPr>
        <p:spPr/>
        <p:txBody>
          <a:bodyPr/>
          <a:lstStyle/>
          <a:p>
            <a:r>
              <a:rPr lang="en-US" dirty="0"/>
              <a:t>The End</a:t>
            </a:r>
          </a:p>
        </p:txBody>
      </p:sp>
      <p:sp>
        <p:nvSpPr>
          <p:cNvPr id="3" name="Content Placeholder 2">
            <a:extLst>
              <a:ext uri="{FF2B5EF4-FFF2-40B4-BE49-F238E27FC236}">
                <a16:creationId xmlns:a16="http://schemas.microsoft.com/office/drawing/2014/main" id="{D807C8B4-A1A1-4EAC-841D-EB5F52BE099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809125365"/>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868E8C8-8E47-47D6-9DAA-35B28F4366A0}"/>
              </a:ext>
            </a:extLst>
          </p:cNvPr>
          <p:cNvSpPr>
            <a:spLocks noGrp="1"/>
          </p:cNvSpPr>
          <p:nvPr>
            <p:ph type="title"/>
          </p:nvPr>
        </p:nvSpPr>
        <p:spPr>
          <a:xfrm>
            <a:off x="0" y="1"/>
            <a:ext cx="11955464" cy="571499"/>
          </a:xfrm>
        </p:spPr>
        <p:txBody>
          <a:bodyPr/>
          <a:lstStyle/>
          <a:p>
            <a:r>
              <a:rPr lang="en-US" sz="3200" b="1" dirty="0">
                <a:solidFill>
                  <a:srgbClr val="212121"/>
                </a:solidFill>
                <a:effectLst/>
                <a:latin typeface="Segoe UI" panose="020B0502040204020203" pitchFamily="34" charset="0"/>
                <a:ea typeface="Times New Roman" panose="02020603050405020304" pitchFamily="18" charset="0"/>
                <a:cs typeface="Times New Roman" panose="02020603050405020304" pitchFamily="18" charset="0"/>
              </a:rPr>
              <a:t>Econometrics course covers this topic</a:t>
            </a:r>
            <a:endParaRPr lang="en-US" dirty="0"/>
          </a:p>
        </p:txBody>
      </p:sp>
      <p:pic>
        <p:nvPicPr>
          <p:cNvPr id="6" name="Picture 5">
            <a:extLst>
              <a:ext uri="{FF2B5EF4-FFF2-40B4-BE49-F238E27FC236}">
                <a16:creationId xmlns:a16="http://schemas.microsoft.com/office/drawing/2014/main" id="{C23CF223-BD4C-42FA-A1DB-565DCB86A952}"/>
              </a:ext>
            </a:extLst>
          </p:cNvPr>
          <p:cNvPicPr>
            <a:picLocks noChangeAspect="1"/>
          </p:cNvPicPr>
          <p:nvPr/>
        </p:nvPicPr>
        <p:blipFill>
          <a:blip r:embed="rId3"/>
          <a:stretch>
            <a:fillRect/>
          </a:stretch>
        </p:blipFill>
        <p:spPr>
          <a:xfrm>
            <a:off x="500710" y="1237571"/>
            <a:ext cx="10221751" cy="4858428"/>
          </a:xfrm>
          <a:prstGeom prst="rect">
            <a:avLst/>
          </a:prstGeom>
        </p:spPr>
      </p:pic>
    </p:spTree>
    <p:extLst>
      <p:ext uri="{BB962C8B-B14F-4D97-AF65-F5344CB8AC3E}">
        <p14:creationId xmlns:p14="http://schemas.microsoft.com/office/powerpoint/2010/main" val="1707874918"/>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14927-BB39-4C9C-962C-8300898C83A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61A6B86-3C3F-4A22-824A-3389CD9C4DA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5C91BA9-68E2-4A8C-81E7-8EE8455207FB}"/>
              </a:ext>
            </a:extLst>
          </p:cNvPr>
          <p:cNvPicPr>
            <a:picLocks noChangeAspect="1"/>
          </p:cNvPicPr>
          <p:nvPr/>
        </p:nvPicPr>
        <p:blipFill>
          <a:blip r:embed="rId2"/>
          <a:stretch>
            <a:fillRect/>
          </a:stretch>
        </p:blipFill>
        <p:spPr>
          <a:xfrm>
            <a:off x="0" y="234951"/>
            <a:ext cx="12192000" cy="6273234"/>
          </a:xfrm>
          <a:prstGeom prst="rect">
            <a:avLst/>
          </a:prstGeom>
        </p:spPr>
      </p:pic>
      <p:sp>
        <p:nvSpPr>
          <p:cNvPr id="6" name="TextBox 5">
            <a:extLst>
              <a:ext uri="{FF2B5EF4-FFF2-40B4-BE49-F238E27FC236}">
                <a16:creationId xmlns:a16="http://schemas.microsoft.com/office/drawing/2014/main" id="{615772A1-4F8A-441B-9716-778CC8682667}"/>
              </a:ext>
            </a:extLst>
          </p:cNvPr>
          <p:cNvSpPr txBox="1"/>
          <p:nvPr/>
        </p:nvSpPr>
        <p:spPr>
          <a:xfrm>
            <a:off x="674914" y="4539342"/>
            <a:ext cx="1592103" cy="400110"/>
          </a:xfrm>
          <a:prstGeom prst="rect">
            <a:avLst/>
          </a:prstGeom>
          <a:noFill/>
        </p:spPr>
        <p:txBody>
          <a:bodyPr wrap="none" rtlCol="0">
            <a:spAutoFit/>
          </a:bodyPr>
          <a:lstStyle/>
          <a:p>
            <a:r>
              <a:rPr lang="en-US" sz="2000" b="1" dirty="0"/>
              <a:t>(One Time) </a:t>
            </a:r>
          </a:p>
        </p:txBody>
      </p:sp>
    </p:spTree>
    <p:extLst>
      <p:ext uri="{BB962C8B-B14F-4D97-AF65-F5344CB8AC3E}">
        <p14:creationId xmlns:p14="http://schemas.microsoft.com/office/powerpoint/2010/main" val="2842071100"/>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B3297-FCD4-483F-BBAE-46D59D245A49}"/>
              </a:ext>
            </a:extLst>
          </p:cNvPr>
          <p:cNvSpPr>
            <a:spLocks noGrp="1"/>
          </p:cNvSpPr>
          <p:nvPr>
            <p:ph type="title"/>
          </p:nvPr>
        </p:nvSpPr>
        <p:spPr/>
        <p:txBody>
          <a:bodyPr/>
          <a:lstStyle/>
          <a:p>
            <a:r>
              <a:rPr lang="en-US" dirty="0"/>
              <a:t>Panel Data</a:t>
            </a:r>
          </a:p>
        </p:txBody>
      </p:sp>
      <p:sp>
        <p:nvSpPr>
          <p:cNvPr id="6" name="TextBox 5">
            <a:extLst>
              <a:ext uri="{FF2B5EF4-FFF2-40B4-BE49-F238E27FC236}">
                <a16:creationId xmlns:a16="http://schemas.microsoft.com/office/drawing/2014/main" id="{E3894EDE-67DF-44B0-BA6E-3F9DB5115597}"/>
              </a:ext>
            </a:extLst>
          </p:cNvPr>
          <p:cNvSpPr txBox="1"/>
          <p:nvPr/>
        </p:nvSpPr>
        <p:spPr>
          <a:xfrm>
            <a:off x="1047751" y="6169220"/>
            <a:ext cx="6101442" cy="307777"/>
          </a:xfrm>
          <a:prstGeom prst="rect">
            <a:avLst/>
          </a:prstGeom>
          <a:noFill/>
        </p:spPr>
        <p:txBody>
          <a:bodyPr wrap="square">
            <a:spAutoFit/>
          </a:bodyPr>
          <a:lstStyle/>
          <a:p>
            <a:r>
              <a:rPr lang="en-US" dirty="0">
                <a:hlinkClick r:id="rId2"/>
              </a:rPr>
              <a:t>https://www.youtube.com/watch?v=TsLQTA5dkTQ</a:t>
            </a:r>
            <a:r>
              <a:rPr lang="en-US" dirty="0"/>
              <a:t> </a:t>
            </a:r>
          </a:p>
        </p:txBody>
      </p:sp>
      <p:pic>
        <p:nvPicPr>
          <p:cNvPr id="8" name="Picture 7">
            <a:extLst>
              <a:ext uri="{FF2B5EF4-FFF2-40B4-BE49-F238E27FC236}">
                <a16:creationId xmlns:a16="http://schemas.microsoft.com/office/drawing/2014/main" id="{A48D99FF-7169-408F-A9F1-9774B551F62F}"/>
              </a:ext>
            </a:extLst>
          </p:cNvPr>
          <p:cNvPicPr>
            <a:picLocks noChangeAspect="1"/>
          </p:cNvPicPr>
          <p:nvPr/>
        </p:nvPicPr>
        <p:blipFill>
          <a:blip r:embed="rId3"/>
          <a:stretch>
            <a:fillRect/>
          </a:stretch>
        </p:blipFill>
        <p:spPr>
          <a:xfrm>
            <a:off x="1356651" y="1228418"/>
            <a:ext cx="9478698" cy="4401164"/>
          </a:xfrm>
          <a:prstGeom prst="rect">
            <a:avLst/>
          </a:prstGeom>
        </p:spPr>
      </p:pic>
    </p:spTree>
    <p:extLst>
      <p:ext uri="{BB962C8B-B14F-4D97-AF65-F5344CB8AC3E}">
        <p14:creationId xmlns:p14="http://schemas.microsoft.com/office/powerpoint/2010/main" val="2769144969"/>
      </p:ext>
    </p:extLst>
  </p:cSld>
  <p:clrMapOvr>
    <a:masterClrMapping/>
  </p:clrMapOvr>
  <p:transition/>
</p:sld>
</file>

<file path=ppt/theme/theme1.xml><?xml version="1.0" encoding="utf-8"?>
<a:theme xmlns:a="http://schemas.openxmlformats.org/drawingml/2006/main" name="VBNET">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2602FC"/>
      </a:hlink>
      <a:folHlink>
        <a:srgbClr val="CECECE"/>
      </a:folHlink>
    </a:clrScheme>
    <a:fontScheme name="VBN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hlink"/>
        </a:solidFill>
        <a:ln w="28575" cap="flat" cmpd="sng" algn="ctr">
          <a:solidFill>
            <a:schemeClr val="tx1"/>
          </a:solidFill>
          <a:prstDash val="solid"/>
          <a:miter lim="800000"/>
          <a:headEnd type="oval" w="lg" len="lg"/>
          <a:tailEnd type="triangle" w="lg" len="lg"/>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TW" altLang="en-US" sz="2000" b="1" i="0" u="none" strike="noStrike" cap="none" normalizeH="0" baseline="0" smtClean="0">
            <a:ln>
              <a:noFill/>
            </a:ln>
            <a:solidFill>
              <a:schemeClr val="tx1"/>
            </a:solidFill>
            <a:effectLst/>
            <a:latin typeface="Arial" pitchFamily="34" charset="0"/>
            <a:ea typeface="新細明體" pitchFamily="18" charset="-120"/>
          </a:defRPr>
        </a:defPPr>
      </a:lstStyle>
    </a:spDef>
    <a:lnDef>
      <a:spPr bwMode="auto">
        <a:xfrm>
          <a:off x="0" y="0"/>
          <a:ext cx="1" cy="1"/>
        </a:xfrm>
        <a:custGeom>
          <a:avLst/>
          <a:gdLst/>
          <a:ahLst/>
          <a:cxnLst/>
          <a:rect l="0" t="0" r="0" b="0"/>
          <a:pathLst/>
        </a:custGeom>
        <a:solidFill>
          <a:schemeClr val="hlink"/>
        </a:solidFill>
        <a:ln w="28575" cap="flat" cmpd="sng" algn="ctr">
          <a:solidFill>
            <a:schemeClr val="tx1"/>
          </a:solidFill>
          <a:prstDash val="solid"/>
          <a:miter lim="800000"/>
          <a:headEnd type="oval" w="lg" len="lg"/>
          <a:tailEnd type="triangle" w="lg" len="lg"/>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TW" altLang="en-US" sz="2000" b="1" i="0" u="none" strike="noStrike" cap="none" normalizeH="0" baseline="0" smtClean="0">
            <a:ln>
              <a:noFill/>
            </a:ln>
            <a:solidFill>
              <a:schemeClr val="tx1"/>
            </a:solidFill>
            <a:effectLst/>
            <a:latin typeface="Arial" pitchFamily="34" charset="0"/>
            <a:ea typeface="新細明體" pitchFamily="18" charset="-120"/>
          </a:defRPr>
        </a:defPPr>
      </a:lstStyle>
    </a:lnDef>
  </a:objectDefaults>
  <a:extraClrSchemeLst>
    <a:extraClrScheme>
      <a:clrScheme name="VBNE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VBNE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VBNE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VBNE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VBNE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VBNE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VBNE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06_Python_Pandas</Template>
  <TotalTime>3230</TotalTime>
  <Words>4567</Words>
  <Application>Microsoft Office PowerPoint</Application>
  <PresentationFormat>Widescreen</PresentationFormat>
  <Paragraphs>613</Paragraphs>
  <Slides>43</Slides>
  <Notes>18</Notes>
  <HiddenSlides>1</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54" baseType="lpstr">
      <vt:lpstr>標楷體</vt:lpstr>
      <vt:lpstr>Arial</vt:lpstr>
      <vt:lpstr>Calibri</vt:lpstr>
      <vt:lpstr>Cambria Math</vt:lpstr>
      <vt:lpstr>Open Sans</vt:lpstr>
      <vt:lpstr>Roboto</vt:lpstr>
      <vt:lpstr>Segoe UI</vt:lpstr>
      <vt:lpstr>Symbol</vt:lpstr>
      <vt:lpstr>Wingdings</vt:lpstr>
      <vt:lpstr>VBNET</vt:lpstr>
      <vt:lpstr>Worksheet</vt:lpstr>
      <vt:lpstr>Panel Data Analysis</vt:lpstr>
      <vt:lpstr>Panel Data</vt:lpstr>
      <vt:lpstr>Panel Data </vt:lpstr>
      <vt:lpstr>Difference Between Time Series and Panel Data</vt:lpstr>
      <vt:lpstr>PowerPoint Presentation</vt:lpstr>
      <vt:lpstr>New Types of Marketing Data</vt:lpstr>
      <vt:lpstr>Brief Introduction to Panel Data Analysis</vt:lpstr>
      <vt:lpstr>The General Nature of Panel Data</vt:lpstr>
      <vt:lpstr>Reasons for Growing Use of Panel Data Analysis</vt:lpstr>
      <vt:lpstr>Example Panel Data</vt:lpstr>
      <vt:lpstr>Panel Data in Excel</vt:lpstr>
      <vt:lpstr>Regression in Excel</vt:lpstr>
      <vt:lpstr>Example Results from Regular Regression</vt:lpstr>
      <vt:lpstr>The General Structure of Linear Panel Regression Model</vt:lpstr>
      <vt:lpstr>PowerPoint Presentation</vt:lpstr>
      <vt:lpstr>PowerPoint Presentation</vt:lpstr>
      <vt:lpstr>Implementing Fixed-Effects Linear Panel Regression (Analysis) in Excel</vt:lpstr>
      <vt:lpstr>Data in Excel Format</vt:lpstr>
      <vt:lpstr>Dummy Variables </vt:lpstr>
      <vt:lpstr>Example Analysis with Dummy Variable Coding</vt:lpstr>
      <vt:lpstr>PowerPoint Presentation</vt:lpstr>
      <vt:lpstr>Example Results from Simple Panel Regression</vt:lpstr>
      <vt:lpstr>Regression Model Using Excel DataData AnalysisRegression</vt:lpstr>
      <vt:lpstr>Regression Model Using Excel</vt:lpstr>
      <vt:lpstr>PowerPoint Presentation</vt:lpstr>
      <vt:lpstr>Hour-of-Day Fixed Effects</vt:lpstr>
      <vt:lpstr>PowerPoint Presentation</vt:lpstr>
      <vt:lpstr>Using Excel for Regression Analysis </vt:lpstr>
      <vt:lpstr>Forecasting Model</vt:lpstr>
      <vt:lpstr>Panel Data with Simple “Fixed Effects”</vt:lpstr>
      <vt:lpstr>More Complex Panel Data Example</vt:lpstr>
      <vt:lpstr>Implementing Fixed Effects Panel Data Analysis in Excel</vt:lpstr>
      <vt:lpstr>General Approaches to Modeling Panel Data</vt:lpstr>
      <vt:lpstr>General Approaches to Modeling Panel Data</vt:lpstr>
      <vt:lpstr>PowerPoint Presentation</vt:lpstr>
      <vt:lpstr>Panel Data Analysis in Enginius </vt:lpstr>
      <vt:lpstr>Statistical Tests for Automatic Model Selection in Enginius</vt:lpstr>
      <vt:lpstr>Benefits of Panel Data Regression</vt:lpstr>
      <vt:lpstr>Resources</vt:lpstr>
      <vt:lpstr>The End</vt:lpstr>
      <vt:lpstr>Econometrics course covers this topic</vt:lpstr>
      <vt:lpstr>PowerPoint Presentation</vt:lpstr>
      <vt:lpstr>Panel Data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Jishat</dc:creator>
  <cp:lastModifiedBy>Chen, Minder</cp:lastModifiedBy>
  <cp:revision>193</cp:revision>
  <dcterms:created xsi:type="dcterms:W3CDTF">2018-10-10T00:57:25Z</dcterms:created>
  <dcterms:modified xsi:type="dcterms:W3CDTF">2022-04-20T03:32:58Z</dcterms:modified>
</cp:coreProperties>
</file>